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450" r:id="rId2"/>
    <p:sldId id="385" r:id="rId3"/>
    <p:sldId id="420" r:id="rId4"/>
    <p:sldId id="471" r:id="rId5"/>
    <p:sldId id="372" r:id="rId6"/>
    <p:sldId id="439" r:id="rId7"/>
    <p:sldId id="440" r:id="rId8"/>
    <p:sldId id="441" r:id="rId9"/>
    <p:sldId id="445" r:id="rId10"/>
    <p:sldId id="446" r:id="rId11"/>
    <p:sldId id="447" r:id="rId12"/>
    <p:sldId id="451" r:id="rId13"/>
    <p:sldId id="449" r:id="rId14"/>
    <p:sldId id="421" r:id="rId15"/>
    <p:sldId id="455" r:id="rId16"/>
    <p:sldId id="458" r:id="rId17"/>
    <p:sldId id="465" r:id="rId18"/>
    <p:sldId id="466" r:id="rId19"/>
    <p:sldId id="462" r:id="rId20"/>
    <p:sldId id="452" r:id="rId21"/>
    <p:sldId id="467" r:id="rId22"/>
    <p:sldId id="468" r:id="rId23"/>
    <p:sldId id="470" r:id="rId24"/>
    <p:sldId id="382" r:id="rId25"/>
  </p:sldIdLst>
  <p:sldSz cx="9144000" cy="5143500" type="screen16x9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441">
          <p15:clr>
            <a:srgbClr val="A4A3A4"/>
          </p15:clr>
        </p15:guide>
        <p15:guide id="3" orient="horz" pos="2709">
          <p15:clr>
            <a:srgbClr val="A4A3A4"/>
          </p15:clr>
        </p15:guide>
        <p15:guide id="4" orient="horz" pos="3026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orient="horz" pos="2845">
          <p15:clr>
            <a:srgbClr val="A4A3A4"/>
          </p15:clr>
        </p15:guide>
        <p15:guide id="7" pos="295">
          <p15:clr>
            <a:srgbClr val="A4A3A4"/>
          </p15:clr>
        </p15:guide>
        <p15:guide id="8" pos="2336">
          <p15:clr>
            <a:srgbClr val="A4A3A4"/>
          </p15:clr>
        </p15:guide>
        <p15:guide id="9" pos="4740">
          <p15:clr>
            <a:srgbClr val="A4A3A4"/>
          </p15:clr>
        </p15:guide>
        <p15:guide id="10" pos="2789">
          <p15:clr>
            <a:srgbClr val="A4A3A4"/>
          </p15:clr>
        </p15:guide>
        <p15:guide id="11" orient="horz" pos="577">
          <p15:clr>
            <a:srgbClr val="A4A3A4"/>
          </p15:clr>
        </p15:guide>
        <p15:guide id="12" orient="horz" pos="3117">
          <p15:clr>
            <a:srgbClr val="A4A3A4"/>
          </p15:clr>
        </p15:guide>
        <p15:guide id="13" orient="horz" pos="2935">
          <p15:clr>
            <a:srgbClr val="A4A3A4"/>
          </p15:clr>
        </p15:guide>
        <p15:guide id="14" orient="horz" pos="2890">
          <p15:clr>
            <a:srgbClr val="A4A3A4"/>
          </p15:clr>
        </p15:guide>
        <p15:guide id="15" pos="4195">
          <p15:clr>
            <a:srgbClr val="A4A3A4"/>
          </p15:clr>
        </p15:guide>
        <p15:guide id="16" pos="3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D73"/>
    <a:srgbClr val="EADA23"/>
    <a:srgbClr val="003D4C"/>
    <a:srgbClr val="00C1D5"/>
    <a:srgbClr val="00A499"/>
    <a:srgbClr val="66FF33"/>
    <a:srgbClr val="FF99CC"/>
    <a:srgbClr val="FF3333"/>
    <a:srgbClr val="FF5050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98" autoAdjust="0"/>
  </p:normalViewPr>
  <p:slideViewPr>
    <p:cSldViewPr showGuides="1">
      <p:cViewPr varScale="1">
        <p:scale>
          <a:sx n="114" d="100"/>
          <a:sy n="114" d="100"/>
        </p:scale>
        <p:origin x="562" y="96"/>
      </p:cViewPr>
      <p:guideLst>
        <p:guide orient="horz" pos="758"/>
        <p:guide orient="horz" pos="441"/>
        <p:guide orient="horz" pos="2709"/>
        <p:guide orient="horz" pos="3026"/>
        <p:guide orient="horz" pos="667"/>
        <p:guide orient="horz" pos="2845"/>
        <p:guide pos="295"/>
        <p:guide pos="2336"/>
        <p:guide pos="4740"/>
        <p:guide pos="2789"/>
        <p:guide orient="horz" pos="577"/>
        <p:guide orient="horz" pos="3117"/>
        <p:guide orient="horz" pos="2935"/>
        <p:guide orient="horz" pos="2890"/>
        <p:guide pos="4195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170635934602"/>
          <c:y val="0.10756232872195229"/>
          <c:w val="0.4264846555396164"/>
          <c:h val="0.708361164173852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Erittäin hyvin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4C-4DD8-8B0A-2D209299C5D4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4C-4DD8-8B0A-2D209299C5D4}"/>
                </c:ext>
              </c:extLst>
            </c:dLbl>
            <c:dLbl>
              <c:idx val="5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A4C-4DD8-8B0A-2D209299C5D4}"/>
                </c:ext>
              </c:extLst>
            </c:dLbl>
            <c:dLbl>
              <c:idx val="6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4C-4DD8-8B0A-2D209299C5D4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4C-4DD8-8B0A-2D209299C5D4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11</c:v>
                </c:pt>
                <c:pt idx="2">
                  <c:v>14</c:v>
                </c:pt>
                <c:pt idx="3">
                  <c:v>14</c:v>
                </c:pt>
                <c:pt idx="4">
                  <c:v>6</c:v>
                </c:pt>
                <c:pt idx="6">
                  <c:v>11</c:v>
                </c:pt>
                <c:pt idx="7">
                  <c:v>13</c:v>
                </c:pt>
                <c:pt idx="9">
                  <c:v>14</c:v>
                </c:pt>
                <c:pt idx="10">
                  <c:v>6</c:v>
                </c:pt>
                <c:pt idx="11">
                  <c:v>14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Melko hyvin</c:v>
                </c:pt>
              </c:strCache>
            </c:strRef>
          </c:tx>
          <c:spPr>
            <a:solidFill>
              <a:srgbClr val="003D4C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47</c:v>
                </c:pt>
                <c:pt idx="2">
                  <c:v>34</c:v>
                </c:pt>
                <c:pt idx="3">
                  <c:v>56</c:v>
                </c:pt>
                <c:pt idx="4">
                  <c:v>52</c:v>
                </c:pt>
                <c:pt idx="6">
                  <c:v>44</c:v>
                </c:pt>
                <c:pt idx="7">
                  <c:v>80</c:v>
                </c:pt>
                <c:pt idx="9">
                  <c:v>54</c:v>
                </c:pt>
                <c:pt idx="10">
                  <c:v>18</c:v>
                </c:pt>
                <c:pt idx="11">
                  <c:v>46</c:v>
                </c:pt>
                <c:pt idx="12">
                  <c:v>41</c:v>
                </c:pt>
                <c:pt idx="1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C-4DD8-8B0A-2D209299C5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Melko huonosti</c:v>
                </c:pt>
              </c:strCache>
            </c:strRef>
          </c:tx>
          <c:spPr>
            <a:solidFill>
              <a:srgbClr val="EADA2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29</c:v>
                </c:pt>
                <c:pt idx="2">
                  <c:v>42</c:v>
                </c:pt>
                <c:pt idx="3">
                  <c:v>16</c:v>
                </c:pt>
                <c:pt idx="4">
                  <c:v>28</c:v>
                </c:pt>
                <c:pt idx="6">
                  <c:v>32</c:v>
                </c:pt>
                <c:pt idx="9">
                  <c:v>20</c:v>
                </c:pt>
                <c:pt idx="10">
                  <c:v>47</c:v>
                </c:pt>
                <c:pt idx="11">
                  <c:v>26</c:v>
                </c:pt>
                <c:pt idx="12">
                  <c:v>53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4C-4DD8-8B0A-2D209299C5D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Erittäin huonosti</c:v>
                </c:pt>
              </c:strCache>
            </c:strRef>
          </c:tx>
          <c:spPr>
            <a:solidFill>
              <a:srgbClr val="A83D7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14</c:v>
                </c:pt>
                <c:pt idx="6">
                  <c:v>10</c:v>
                </c:pt>
                <c:pt idx="7">
                  <c:v>7</c:v>
                </c:pt>
                <c:pt idx="9">
                  <c:v>10</c:v>
                </c:pt>
                <c:pt idx="10">
                  <c:v>18</c:v>
                </c:pt>
                <c:pt idx="11">
                  <c:v>12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4C-4DD8-8B0A-2D209299C5D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3</c:v>
                </c:pt>
                <c:pt idx="3">
                  <c:v>8</c:v>
                </c:pt>
                <c:pt idx="6">
                  <c:v>3</c:v>
                </c:pt>
                <c:pt idx="9">
                  <c:v>2</c:v>
                </c:pt>
                <c:pt idx="10">
                  <c:v>11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4C-4DD8-8B0A-2D209299C5D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#,##0.0" sourceLinked="0"/>
              <c:spPr>
                <a:ln>
                  <a:solidFill>
                    <a:srgbClr val="00B05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4C-4DD8-8B0A-2D209299C5D4}"/>
                </c:ext>
              </c:extLst>
            </c:dLbl>
            <c:dLbl>
              <c:idx val="7"/>
              <c:numFmt formatCode="#,##0.0" sourceLinked="0"/>
              <c:spPr>
                <a:ln>
                  <a:solidFill>
                    <a:srgbClr val="00B05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A4C-4DD8-8B0A-2D209299C5D4}"/>
                </c:ext>
              </c:extLst>
            </c:dLbl>
            <c:dLbl>
              <c:idx val="10"/>
              <c:numFmt formatCode="#,##0.0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A4C-4DD8-8B0A-2D209299C5D4}"/>
                </c:ext>
              </c:extLst>
            </c:dLbl>
            <c:dLbl>
              <c:idx val="13"/>
              <c:numFmt formatCode="#,##0.0" sourceLinked="0"/>
              <c:spPr>
                <a:ln>
                  <a:solidFill>
                    <a:srgbClr val="00B05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A4C-4DD8-8B0A-2D209299C5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OMAN TYÖPAIKAN SIJAINTI</c:v>
                </c:pt>
                <c:pt idx="9">
                  <c:v>PK-seutu, n=50</c:v>
                </c:pt>
                <c:pt idx="10">
                  <c:v>Muu Etelä-Suomi, n=17*</c:v>
                </c:pt>
                <c:pt idx="11">
                  <c:v>Länsi-Suomi, n=50</c:v>
                </c:pt>
                <c:pt idx="12">
                  <c:v>Itä-Suomi, n=17*</c:v>
                </c:pt>
                <c:pt idx="13">
                  <c:v>Pohjois-Suomi, n=16*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  <c:pt idx="0">
                  <c:v>2.62</c:v>
                </c:pt>
                <c:pt idx="2">
                  <c:v>2.52</c:v>
                </c:pt>
                <c:pt idx="3">
                  <c:v>2.85</c:v>
                </c:pt>
                <c:pt idx="4">
                  <c:v>2.5</c:v>
                </c:pt>
                <c:pt idx="6">
                  <c:v>2.57</c:v>
                </c:pt>
                <c:pt idx="7">
                  <c:v>3</c:v>
                </c:pt>
                <c:pt idx="9">
                  <c:v>2.73</c:v>
                </c:pt>
                <c:pt idx="10">
                  <c:v>2.13</c:v>
                </c:pt>
                <c:pt idx="11">
                  <c:v>2.63</c:v>
                </c:pt>
                <c:pt idx="12">
                  <c:v>2.35</c:v>
                </c:pt>
                <c:pt idx="13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4C-4DD8-8B0A-2D209299C5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2769024"/>
        <c:axId val="42783104"/>
      </c:barChart>
      <c:catAx>
        <c:axId val="42769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2783104"/>
        <c:crosses val="autoZero"/>
        <c:auto val="0"/>
        <c:lblAlgn val="ctr"/>
        <c:lblOffset val="100"/>
        <c:noMultiLvlLbl val="0"/>
      </c:catAx>
      <c:valAx>
        <c:axId val="427831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2769024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39740116957652416"/>
          <c:y val="0.8815384029087231"/>
          <c:w val="0.40286689097820083"/>
          <c:h val="8.3081762312337215E-2"/>
        </c:manualLayout>
      </c:layout>
      <c:overlay val="0"/>
      <c:txPr>
        <a:bodyPr/>
        <a:lstStyle/>
        <a:p>
          <a:pPr>
            <a:defRPr sz="9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170635934602"/>
          <c:y val="0.10756232872195229"/>
          <c:w val="0.4264846555396164"/>
          <c:h val="0.70836116417385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Kaikki vastaajat, N=150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DD-454F-A940-F0831C3EB4B1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DD-454F-A940-F0831C3EB4B1}"/>
                </c:ext>
              </c:extLst>
            </c:dLbl>
            <c:dLbl>
              <c:idx val="5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CDD-454F-A940-F0831C3EB4B1}"/>
                </c:ext>
              </c:extLst>
            </c:dLbl>
            <c:dLbl>
              <c:idx val="6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DD-454F-A940-F0831C3EB4B1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CDD-454F-A940-F0831C3EB4B1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effectLst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Alle 30 v.</c:v>
                </c:pt>
                <c:pt idx="1">
                  <c:v>30-34 v.</c:v>
                </c:pt>
                <c:pt idx="2">
                  <c:v>35-39 v.</c:v>
                </c:pt>
                <c:pt idx="3">
                  <c:v>40-44 v.</c:v>
                </c:pt>
                <c:pt idx="4">
                  <c:v>45-49 v.</c:v>
                </c:pt>
                <c:pt idx="5">
                  <c:v>50-54 v.</c:v>
                </c:pt>
                <c:pt idx="6">
                  <c:v>55+ v.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31</c:v>
                </c:pt>
                <c:pt idx="4">
                  <c:v>13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0356608"/>
        <c:axId val="50358144"/>
      </c:barChart>
      <c:catAx>
        <c:axId val="50356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358144"/>
        <c:crosses val="autoZero"/>
        <c:auto val="0"/>
        <c:lblAlgn val="ctr"/>
        <c:lblOffset val="100"/>
        <c:noMultiLvlLbl val="0"/>
      </c:catAx>
      <c:valAx>
        <c:axId val="5035814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356608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9740116957652416"/>
          <c:y val="0.8815384029087231"/>
          <c:w val="0.1615430907732936"/>
          <c:h val="8.3081762312337215E-2"/>
        </c:manualLayout>
      </c:layout>
      <c:overlay val="0"/>
      <c:txPr>
        <a:bodyPr/>
        <a:lstStyle/>
        <a:p>
          <a:pPr>
            <a:defRPr sz="9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3466150571356"/>
          <c:y val="0.10756232872195229"/>
          <c:w val="0.64107853668983972"/>
          <c:h val="0.708361164173852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Erittäin hyvät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2B-4DD9-B496-68D5C79C999F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2B-4DD9-B496-68D5C79C999F}"/>
                </c:ext>
              </c:extLst>
            </c:dLbl>
            <c:dLbl>
              <c:idx val="5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2B-4DD9-B496-68D5C79C999F}"/>
                </c:ext>
              </c:extLst>
            </c:dLbl>
            <c:dLbl>
              <c:idx val="6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2B-4DD9-B496-68D5C79C999F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32B-4DD9-B496-68D5C79C999F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Melko hyvät</c:v>
                </c:pt>
              </c:strCache>
            </c:strRef>
          </c:tx>
          <c:spPr>
            <a:solidFill>
              <a:srgbClr val="003D4C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52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2B-4DD9-B496-68D5C79C99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Melko huonot</c:v>
                </c:pt>
              </c:strCache>
            </c:strRef>
          </c:tx>
          <c:spPr>
            <a:solidFill>
              <a:srgbClr val="EADA2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2B-4DD9-B496-68D5C79C999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Erittäin huonot</c:v>
                </c:pt>
              </c:strCache>
            </c:strRef>
          </c:tx>
          <c:spPr>
            <a:solidFill>
              <a:srgbClr val="A83D7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2B-4DD9-B496-68D5C79C999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2B-4DD9-B496-68D5C79C999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dLbl>
              <c:idx val="9"/>
              <c:numFmt formatCode="#,##0.0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32B-4DD9-B496-68D5C79C999F}"/>
                </c:ext>
              </c:extLst>
            </c:dLbl>
            <c:dLbl>
              <c:idx val="11"/>
              <c:numFmt formatCode="#,##0.0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32B-4DD9-B496-68D5C79C99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Alle 30-vuotiaat</c:v>
                </c:pt>
                <c:pt idx="1">
                  <c:v>Yli 50-vuotiaat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3.36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2B-4DD9-B496-68D5C79C99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9674496"/>
        <c:axId val="50409472"/>
      </c:barChart>
      <c:catAx>
        <c:axId val="4967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09472"/>
        <c:crosses val="autoZero"/>
        <c:auto val="0"/>
        <c:lblAlgn val="ctr"/>
        <c:lblOffset val="100"/>
        <c:noMultiLvlLbl val="0"/>
      </c:catAx>
      <c:valAx>
        <c:axId val="5040947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9674496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8012489529046835"/>
          <c:y val="0.8815384029087231"/>
          <c:w val="0.63798002165369883"/>
          <c:h val="8.3081762312337215E-2"/>
        </c:manualLayout>
      </c:layout>
      <c:overlay val="0"/>
      <c:txPr>
        <a:bodyPr/>
        <a:lstStyle/>
        <a:p>
          <a:pPr>
            <a:defRPr sz="9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7325377022197"/>
          <c:y val="0.12828282828282828"/>
          <c:w val="0.47852493712144201"/>
          <c:h val="0.727398989898989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14960629921267E-2"/>
          <c:y val="3.9646186871180829E-2"/>
          <c:w val="0.42575695538057745"/>
          <c:h val="0.92070762625763836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Kaikki vastaajat, N=1000</c:v>
                </c:pt>
              </c:strCache>
            </c:strRef>
          </c:tx>
          <c:dPt>
            <c:idx val="0"/>
            <c:bubble3D val="0"/>
            <c:spPr>
              <a:solidFill>
                <a:srgbClr val="00C1D5"/>
              </a:solidFill>
            </c:spPr>
            <c:extLst>
              <c:ext xmlns:c16="http://schemas.microsoft.com/office/drawing/2014/chart" uri="{C3380CC4-5D6E-409C-BE32-E72D297353CC}">
                <c16:uniqueId val="{00000001-0E6D-4AC6-99F1-B9A1F939F12B}"/>
              </c:ext>
            </c:extLst>
          </c:dPt>
          <c:dPt>
            <c:idx val="1"/>
            <c:bubble3D val="0"/>
            <c:spPr>
              <a:solidFill>
                <a:srgbClr val="A83D73"/>
              </a:solidFill>
            </c:spPr>
            <c:extLst>
              <c:ext xmlns:c16="http://schemas.microsoft.com/office/drawing/2014/chart" uri="{C3380CC4-5D6E-409C-BE32-E72D297353CC}">
                <c16:uniqueId val="{00000003-0E6D-4AC6-99F1-B9A1F939F12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6D-4AC6-99F1-B9A1F939F12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E6D-4AC6-99F1-B9A1F939F12B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0E6D-4AC6-99F1-B9A1F939F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51</c:v>
                </c:pt>
                <c:pt idx="1">
                  <c:v>45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6D-4AC6-99F1-B9A1F939F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</c:plotArea>
    <c:legend>
      <c:legendPos val="r"/>
      <c:layout>
        <c:manualLayout>
          <c:xMode val="edge"/>
          <c:yMode val="edge"/>
          <c:x val="0.59018700787401579"/>
          <c:y val="0.35759668618042334"/>
          <c:w val="0.13981299212598425"/>
          <c:h val="0.20551425389679165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35464726159091"/>
          <c:y val="0.17421942621953848"/>
          <c:w val="0.45680146979039082"/>
          <c:h val="0.64170406667626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0 %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4C-4396-94A8-83F98ED52DEA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14C-4396-94A8-83F98ED52DEA}"/>
                </c:ext>
              </c:extLst>
            </c:dLbl>
            <c:dLbl>
              <c:idx val="4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4C-4396-94A8-83F98ED52DEA}"/>
                </c:ext>
              </c:extLst>
            </c:dLbl>
            <c:dLbl>
              <c:idx val="5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14C-4396-94A8-83F98ED52DEA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14C-4396-94A8-83F98ED52DEA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13</c:v>
                </c:pt>
                <c:pt idx="2">
                  <c:v>28</c:v>
                </c:pt>
                <c:pt idx="3">
                  <c:v>12</c:v>
                </c:pt>
                <c:pt idx="6">
                  <c:v>15</c:v>
                </c:pt>
                <c:pt idx="9">
                  <c:v>13</c:v>
                </c:pt>
                <c:pt idx="10">
                  <c:v>17</c:v>
                </c:pt>
                <c:pt idx="11">
                  <c:v>18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1-10 %</c:v>
                </c:pt>
              </c:strCache>
            </c:strRef>
          </c:tx>
          <c:spPr>
            <a:solidFill>
              <a:srgbClr val="003D4C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4C-4396-94A8-83F98ED52DEA}"/>
                </c:ext>
              </c:extLst>
            </c:dLbl>
            <c:dLbl>
              <c:idx val="15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14C-4396-94A8-83F98ED52DEA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18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6">
                  <c:v>16</c:v>
                </c:pt>
                <c:pt idx="7">
                  <c:v>40</c:v>
                </c:pt>
                <c:pt idx="9">
                  <c:v>27</c:v>
                </c:pt>
                <c:pt idx="10">
                  <c:v>17</c:v>
                </c:pt>
                <c:pt idx="11">
                  <c:v>12</c:v>
                </c:pt>
                <c:pt idx="12">
                  <c:v>5</c:v>
                </c:pt>
                <c:pt idx="1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9-43BC-A93A-3439C6B59F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11-30 %</c:v>
                </c:pt>
              </c:strCache>
            </c:strRef>
          </c:tx>
          <c:spPr>
            <a:solidFill>
              <a:srgbClr val="EADA23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14C-4396-94A8-83F98ED52DEA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14C-4396-94A8-83F98ED52DEA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46</c:v>
                </c:pt>
                <c:pt idx="2">
                  <c:v>24</c:v>
                </c:pt>
                <c:pt idx="3">
                  <c:v>50</c:v>
                </c:pt>
                <c:pt idx="4">
                  <c:v>64</c:v>
                </c:pt>
                <c:pt idx="6">
                  <c:v>46</c:v>
                </c:pt>
                <c:pt idx="7">
                  <c:v>47</c:v>
                </c:pt>
                <c:pt idx="9">
                  <c:v>42</c:v>
                </c:pt>
                <c:pt idx="10">
                  <c:v>58</c:v>
                </c:pt>
                <c:pt idx="11">
                  <c:v>42</c:v>
                </c:pt>
                <c:pt idx="12">
                  <c:v>53</c:v>
                </c:pt>
                <c:pt idx="1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79-43BC-A93A-3439C6B59F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31-50 %</c:v>
                </c:pt>
              </c:strCache>
            </c:strRef>
          </c:tx>
          <c:spPr>
            <a:solidFill>
              <a:srgbClr val="00A499"/>
            </a:solidFill>
            <a:ln w="6350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14C-4396-94A8-83F98ED52DEA}"/>
                </c:ext>
              </c:extLst>
            </c:dLbl>
            <c:dLbl>
              <c:idx val="10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14C-4396-94A8-83F98ED52DEA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15</c:v>
                </c:pt>
                <c:pt idx="2">
                  <c:v>24</c:v>
                </c:pt>
                <c:pt idx="3">
                  <c:v>14</c:v>
                </c:pt>
                <c:pt idx="4">
                  <c:v>8</c:v>
                </c:pt>
                <c:pt idx="6">
                  <c:v>16</c:v>
                </c:pt>
                <c:pt idx="7">
                  <c:v>7</c:v>
                </c:pt>
                <c:pt idx="9">
                  <c:v>18</c:v>
                </c:pt>
                <c:pt idx="10">
                  <c:v>8</c:v>
                </c:pt>
                <c:pt idx="11">
                  <c:v>15</c:v>
                </c:pt>
                <c:pt idx="12">
                  <c:v>16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79-43BC-A93A-3439C6B59F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Yli 50 %</c:v>
                </c:pt>
              </c:strCache>
            </c:strRef>
          </c:tx>
          <c:spPr>
            <a:solidFill>
              <a:srgbClr val="A83D7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pPr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14C-4396-94A8-83F98ED52DEA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7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6">
                  <c:v>7</c:v>
                </c:pt>
                <c:pt idx="11">
                  <c:v>9</c:v>
                </c:pt>
                <c:pt idx="12">
                  <c:v>13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4C-4396-94A8-83F98ED52D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  <c:pt idx="0">
                  <c:v>1</c:v>
                </c:pt>
                <c:pt idx="4">
                  <c:v>2</c:v>
                </c:pt>
                <c:pt idx="7">
                  <c:v>6</c:v>
                </c:pt>
                <c:pt idx="11">
                  <c:v>4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4C-4396-94A8-83F98ED52DE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dLbl>
              <c:idx val="7"/>
              <c:numFmt formatCode="0%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900" b="1" i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14C-4396-94A8-83F98ED52DEA}"/>
                </c:ext>
              </c:extLst>
            </c:dLbl>
            <c:dLbl>
              <c:idx val="9"/>
              <c:numFmt formatCode="0%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900" b="1" i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14C-4396-94A8-83F98ED52D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Sheet1!$B$8:$O$8</c:f>
              <c:numCache>
                <c:formatCode>General</c:formatCode>
                <c:ptCount val="14"/>
                <c:pt idx="0">
                  <c:v>0.2445</c:v>
                </c:pt>
                <c:pt idx="2">
                  <c:v>0.27979999999999999</c:v>
                </c:pt>
                <c:pt idx="3">
                  <c:v>0.22059999999999999</c:v>
                </c:pt>
                <c:pt idx="4">
                  <c:v>0.2329</c:v>
                </c:pt>
                <c:pt idx="6">
                  <c:v>0.25280000000000002</c:v>
                </c:pt>
                <c:pt idx="7">
                  <c:v>0.1643</c:v>
                </c:pt>
                <c:pt idx="9">
                  <c:v>0.1993</c:v>
                </c:pt>
                <c:pt idx="10">
                  <c:v>0.17749999999999999</c:v>
                </c:pt>
                <c:pt idx="11">
                  <c:v>0.25440000000000002</c:v>
                </c:pt>
                <c:pt idx="12">
                  <c:v>0.31869999999999998</c:v>
                </c:pt>
                <c:pt idx="13">
                  <c:v>0.24079999999999999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14C-4396-94A8-83F98ED52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2953728"/>
        <c:axId val="42976000"/>
      </c:barChart>
      <c:catAx>
        <c:axId val="42953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fi-FI"/>
          </a:p>
        </c:txPr>
        <c:crossAx val="42976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97600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fi-FI"/>
          </a:p>
        </c:txPr>
        <c:crossAx val="42953728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4059184801719915"/>
          <c:y val="0.8815384029087231"/>
          <c:w val="0.42681538470886743"/>
          <c:h val="8.3081762312337215E-2"/>
        </c:manualLayout>
      </c:layout>
      <c:overlay val="0"/>
      <c:txPr>
        <a:bodyPr/>
        <a:lstStyle/>
        <a:p>
          <a:pPr>
            <a:defRPr sz="8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35464726159091"/>
          <c:y val="0.17421942621953848"/>
          <c:w val="0.45680146979039082"/>
          <c:h val="0.64170406667626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0 %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A9-4A5D-B18C-17AC2804C175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A9-4A5D-B18C-17AC2804C175}"/>
                </c:ext>
              </c:extLst>
            </c:dLbl>
            <c:dLbl>
              <c:idx val="4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2A9-4A5D-B18C-17AC2804C175}"/>
                </c:ext>
              </c:extLst>
            </c:dLbl>
            <c:dLbl>
              <c:idx val="5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A9-4A5D-B18C-17AC2804C175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2A9-4A5D-B18C-17AC2804C175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</c:v>
                </c:pt>
                <c:pt idx="2">
                  <c:v>26</c:v>
                </c:pt>
                <c:pt idx="3">
                  <c:v>2</c:v>
                </c:pt>
                <c:pt idx="6">
                  <c:v>10</c:v>
                </c:pt>
                <c:pt idx="7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16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1-10 %</c:v>
                </c:pt>
              </c:strCache>
            </c:strRef>
          </c:tx>
          <c:spPr>
            <a:solidFill>
              <a:srgbClr val="003D4C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A9-4A5D-B18C-17AC2804C175}"/>
                </c:ext>
              </c:extLst>
            </c:dLbl>
            <c:dLbl>
              <c:idx val="15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2A9-4A5D-B18C-17AC2804C175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21</c:v>
                </c:pt>
                <c:pt idx="2">
                  <c:v>18</c:v>
                </c:pt>
                <c:pt idx="3">
                  <c:v>26</c:v>
                </c:pt>
                <c:pt idx="4">
                  <c:v>18</c:v>
                </c:pt>
                <c:pt idx="6">
                  <c:v>23</c:v>
                </c:pt>
                <c:pt idx="9">
                  <c:v>16</c:v>
                </c:pt>
                <c:pt idx="11">
                  <c:v>21</c:v>
                </c:pt>
                <c:pt idx="12">
                  <c:v>39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9-43BC-A93A-3439C6B59F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11-30 %</c:v>
                </c:pt>
              </c:strCache>
            </c:strRef>
          </c:tx>
          <c:spPr>
            <a:solidFill>
              <a:srgbClr val="EADA23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A9-4A5D-B18C-17AC2804C175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2A9-4A5D-B18C-17AC2804C175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35</c:v>
                </c:pt>
                <c:pt idx="2">
                  <c:v>26</c:v>
                </c:pt>
                <c:pt idx="3">
                  <c:v>42</c:v>
                </c:pt>
                <c:pt idx="4">
                  <c:v>36</c:v>
                </c:pt>
                <c:pt idx="6">
                  <c:v>34</c:v>
                </c:pt>
                <c:pt idx="7">
                  <c:v>33</c:v>
                </c:pt>
                <c:pt idx="9">
                  <c:v>37</c:v>
                </c:pt>
                <c:pt idx="10">
                  <c:v>50</c:v>
                </c:pt>
                <c:pt idx="11">
                  <c:v>33</c:v>
                </c:pt>
                <c:pt idx="12">
                  <c:v>29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79-43BC-A93A-3439C6B59F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31-50 %</c:v>
                </c:pt>
              </c:strCache>
            </c:strRef>
          </c:tx>
          <c:spPr>
            <a:solidFill>
              <a:srgbClr val="00A499"/>
            </a:solidFill>
            <a:ln w="6350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A9-4A5D-B18C-17AC2804C175}"/>
                </c:ext>
              </c:extLst>
            </c:dLbl>
            <c:dLbl>
              <c:idx val="10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A9-4A5D-B18C-17AC2804C175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23</c:v>
                </c:pt>
                <c:pt idx="2">
                  <c:v>22</c:v>
                </c:pt>
                <c:pt idx="3">
                  <c:v>10</c:v>
                </c:pt>
                <c:pt idx="4">
                  <c:v>36</c:v>
                </c:pt>
                <c:pt idx="6">
                  <c:v>21</c:v>
                </c:pt>
                <c:pt idx="7">
                  <c:v>40</c:v>
                </c:pt>
                <c:pt idx="9">
                  <c:v>29</c:v>
                </c:pt>
                <c:pt idx="10">
                  <c:v>42</c:v>
                </c:pt>
                <c:pt idx="11">
                  <c:v>12</c:v>
                </c:pt>
                <c:pt idx="12">
                  <c:v>13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79-43BC-A93A-3439C6B59F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Yli 50 %</c:v>
                </c:pt>
              </c:strCache>
            </c:strRef>
          </c:tx>
          <c:spPr>
            <a:solidFill>
              <a:srgbClr val="A83D7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pPr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A9-4A5D-B18C-17AC2804C17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12</c:v>
                </c:pt>
                <c:pt idx="2">
                  <c:v>8</c:v>
                </c:pt>
                <c:pt idx="3">
                  <c:v>20</c:v>
                </c:pt>
                <c:pt idx="4">
                  <c:v>8</c:v>
                </c:pt>
                <c:pt idx="6">
                  <c:v>12</c:v>
                </c:pt>
                <c:pt idx="7">
                  <c:v>13</c:v>
                </c:pt>
                <c:pt idx="9">
                  <c:v>11</c:v>
                </c:pt>
                <c:pt idx="11">
                  <c:v>21</c:v>
                </c:pt>
                <c:pt idx="12">
                  <c:v>3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A9-4A5D-B18C-17AC2804C17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  <c:pt idx="4">
                  <c:v>2</c:v>
                </c:pt>
                <c:pt idx="7">
                  <c:v>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A9-4A5D-B18C-17AC2804C17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dLbl>
              <c:idx val="12"/>
              <c:numFmt formatCode="0%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900" b="1" i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2A9-4A5D-B18C-17AC2804C17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SEKTORI</c:v>
                </c:pt>
                <c:pt idx="6">
                  <c:v>Yksityinen yritys, n=135</c:v>
                </c:pt>
                <c:pt idx="7">
                  <c:v>Julkisen sektorin organisaatio, n=15*</c:v>
                </c:pt>
                <c:pt idx="8">
                  <c:v>TOIMIALA</c:v>
                </c:pt>
                <c:pt idx="9">
                  <c:v>Teollisuus, n=45</c:v>
                </c:pt>
                <c:pt idx="10">
                  <c:v>Tukku-/vähittäiskauppa, n=12*</c:v>
                </c:pt>
                <c:pt idx="11">
                  <c:v>Palvelut kuluttajille, n=33</c:v>
                </c:pt>
                <c:pt idx="12">
                  <c:v>Palvelut yrityksille, n=38</c:v>
                </c:pt>
                <c:pt idx="13">
                  <c:v>Julkisen sektorin organisaatio, n=13*</c:v>
                </c:pt>
              </c:strCache>
            </c:strRef>
          </c:cat>
          <c:val>
            <c:numRef>
              <c:f>Sheet1!$B$8:$O$8</c:f>
              <c:numCache>
                <c:formatCode>General</c:formatCode>
                <c:ptCount val="14"/>
                <c:pt idx="0">
                  <c:v>0.27989999999999998</c:v>
                </c:pt>
                <c:pt idx="2">
                  <c:v>0.2392</c:v>
                </c:pt>
                <c:pt idx="3">
                  <c:v>0.30099999999999999</c:v>
                </c:pt>
                <c:pt idx="4">
                  <c:v>0.3</c:v>
                </c:pt>
                <c:pt idx="6">
                  <c:v>0.2722</c:v>
                </c:pt>
                <c:pt idx="7">
                  <c:v>0.3543</c:v>
                </c:pt>
                <c:pt idx="9">
                  <c:v>0.2969</c:v>
                </c:pt>
                <c:pt idx="10">
                  <c:v>0.29580000000000001</c:v>
                </c:pt>
                <c:pt idx="11">
                  <c:v>0.31559999999999999</c:v>
                </c:pt>
                <c:pt idx="12">
                  <c:v>0.18</c:v>
                </c:pt>
                <c:pt idx="13">
                  <c:v>0.33539999999999998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2A9-4A5D-B18C-17AC2804C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9863680"/>
        <c:axId val="49566464"/>
      </c:barChart>
      <c:catAx>
        <c:axId val="49863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fi-FI"/>
          </a:p>
        </c:txPr>
        <c:crossAx val="49566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956646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fi-FI"/>
          </a:p>
        </c:txPr>
        <c:crossAx val="49863680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40316241044929646"/>
          <c:y val="0.8815384029087231"/>
          <c:w val="0.42405931071240388"/>
          <c:h val="8.3081762312337215E-2"/>
        </c:manualLayout>
      </c:layout>
      <c:overlay val="0"/>
      <c:txPr>
        <a:bodyPr/>
        <a:lstStyle/>
        <a:p>
          <a:pPr>
            <a:defRPr sz="8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2070833934509"/>
          <c:y val="0.11023995450195648"/>
          <c:w val="0.60237244485546559"/>
          <c:h val="0.7867287724042105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Kaikki vastaajat, N=1000</c:v>
                </c:pt>
              </c:strCache>
            </c:strRef>
          </c:tx>
          <c:dPt>
            <c:idx val="0"/>
            <c:bubble3D val="0"/>
            <c:spPr>
              <a:solidFill>
                <a:srgbClr val="00C1D5"/>
              </a:solidFill>
            </c:spPr>
            <c:extLst>
              <c:ext xmlns:c16="http://schemas.microsoft.com/office/drawing/2014/chart" uri="{C3380CC4-5D6E-409C-BE32-E72D297353CC}">
                <c16:uniqueId val="{00000001-5A48-4641-BF8C-58CA994FC703}"/>
              </c:ext>
            </c:extLst>
          </c:dPt>
          <c:dPt>
            <c:idx val="1"/>
            <c:bubble3D val="0"/>
            <c:spPr>
              <a:solidFill>
                <a:srgbClr val="EADA23"/>
              </a:solidFill>
            </c:spPr>
            <c:extLst>
              <c:ext xmlns:c16="http://schemas.microsoft.com/office/drawing/2014/chart" uri="{C3380CC4-5D6E-409C-BE32-E72D297353CC}">
                <c16:uniqueId val="{00000003-5A48-4641-BF8C-58CA994FC703}"/>
              </c:ext>
            </c:extLst>
          </c:dPt>
          <c:dPt>
            <c:idx val="2"/>
            <c:bubble3D val="0"/>
            <c:spPr>
              <a:solidFill>
                <a:srgbClr val="A83D73"/>
              </a:solidFill>
            </c:spPr>
            <c:extLst>
              <c:ext xmlns:c16="http://schemas.microsoft.com/office/drawing/2014/chart" uri="{C3380CC4-5D6E-409C-BE32-E72D297353CC}">
                <c16:uniqueId val="{00000005-5A48-4641-BF8C-58CA994FC70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A48-4641-BF8C-58CA994FC703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5A48-4641-BF8C-58CA994FC7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Kasvanut</c:v>
                </c:pt>
                <c:pt idx="1">
                  <c:v>Pysynyt samana</c:v>
                </c:pt>
                <c:pt idx="2">
                  <c:v>Vähentynyt</c:v>
                </c:pt>
                <c:pt idx="3">
                  <c:v>En osaa sanoa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31</c:v>
                </c:pt>
                <c:pt idx="1">
                  <c:v>53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48-4641-BF8C-58CA994FC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</c:plotArea>
    <c:legend>
      <c:legendPos val="b"/>
      <c:layout>
        <c:manualLayout>
          <c:xMode val="edge"/>
          <c:yMode val="edge"/>
          <c:x val="9.9128917135004824E-2"/>
          <c:y val="0.93122138635081397"/>
          <c:w val="0.81554003313278667"/>
          <c:h val="6.5174414842715037E-2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2070833934509"/>
          <c:y val="0.11023995450195648"/>
          <c:w val="0.60237244485546559"/>
          <c:h val="0.7867287724042105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Kaikki vastaajat, N=1000</c:v>
                </c:pt>
              </c:strCache>
            </c:strRef>
          </c:tx>
          <c:dPt>
            <c:idx val="0"/>
            <c:bubble3D val="0"/>
            <c:spPr>
              <a:solidFill>
                <a:srgbClr val="00C1D5"/>
              </a:solidFill>
            </c:spPr>
            <c:extLst>
              <c:ext xmlns:c16="http://schemas.microsoft.com/office/drawing/2014/chart" uri="{C3380CC4-5D6E-409C-BE32-E72D297353CC}">
                <c16:uniqueId val="{00000001-8463-4C3C-A2A3-11D2E91F2865}"/>
              </c:ext>
            </c:extLst>
          </c:dPt>
          <c:dPt>
            <c:idx val="1"/>
            <c:bubble3D val="0"/>
            <c:spPr>
              <a:solidFill>
                <a:srgbClr val="EADA23"/>
              </a:solidFill>
            </c:spPr>
            <c:extLst>
              <c:ext xmlns:c16="http://schemas.microsoft.com/office/drawing/2014/chart" uri="{C3380CC4-5D6E-409C-BE32-E72D297353CC}">
                <c16:uniqueId val="{00000003-8463-4C3C-A2A3-11D2E91F2865}"/>
              </c:ext>
            </c:extLst>
          </c:dPt>
          <c:dPt>
            <c:idx val="2"/>
            <c:bubble3D val="0"/>
            <c:spPr>
              <a:solidFill>
                <a:srgbClr val="A83D73"/>
              </a:solidFill>
            </c:spPr>
            <c:extLst>
              <c:ext xmlns:c16="http://schemas.microsoft.com/office/drawing/2014/chart" uri="{C3380CC4-5D6E-409C-BE32-E72D297353CC}">
                <c16:uniqueId val="{00000005-8463-4C3C-A2A3-11D2E91F286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463-4C3C-A2A3-11D2E91F2865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8463-4C3C-A2A3-11D2E91F28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Kasvanut</c:v>
                </c:pt>
                <c:pt idx="1">
                  <c:v>Pysynyt samana</c:v>
                </c:pt>
                <c:pt idx="2">
                  <c:v>Vähentynyt</c:v>
                </c:pt>
                <c:pt idx="3">
                  <c:v>En osaa sanoa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27</c:v>
                </c:pt>
                <c:pt idx="1">
                  <c:v>56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63-4C3C-A2A3-11D2E91F2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</c:plotArea>
    <c:legend>
      <c:legendPos val="b"/>
      <c:layout>
        <c:manualLayout>
          <c:xMode val="edge"/>
          <c:yMode val="edge"/>
          <c:x val="0.10740776795228602"/>
          <c:y val="0.93122138635081397"/>
          <c:w val="0.80726118231550548"/>
          <c:h val="6.5174414842715037E-2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2070833934509"/>
          <c:y val="0.11023995450195648"/>
          <c:w val="0.60237244485546559"/>
          <c:h val="0.7867287724042105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Kaikki vastaajat, N=1000</c:v>
                </c:pt>
              </c:strCache>
            </c:strRef>
          </c:tx>
          <c:dPt>
            <c:idx val="0"/>
            <c:bubble3D val="0"/>
            <c:spPr>
              <a:solidFill>
                <a:srgbClr val="00C1D5"/>
              </a:solidFill>
            </c:spPr>
            <c:extLst>
              <c:ext xmlns:c16="http://schemas.microsoft.com/office/drawing/2014/chart" uri="{C3380CC4-5D6E-409C-BE32-E72D297353CC}">
                <c16:uniqueId val="{00000001-8E42-4C9A-B89E-FB7BEA2D253B}"/>
              </c:ext>
            </c:extLst>
          </c:dPt>
          <c:dPt>
            <c:idx val="1"/>
            <c:bubble3D val="0"/>
            <c:spPr>
              <a:solidFill>
                <a:srgbClr val="EADA23"/>
              </a:solidFill>
            </c:spPr>
            <c:extLst>
              <c:ext xmlns:c16="http://schemas.microsoft.com/office/drawing/2014/chart" uri="{C3380CC4-5D6E-409C-BE32-E72D297353CC}">
                <c16:uniqueId val="{00000003-8E42-4C9A-B89E-FB7BEA2D253B}"/>
              </c:ext>
            </c:extLst>
          </c:dPt>
          <c:dPt>
            <c:idx val="2"/>
            <c:bubble3D val="0"/>
            <c:spPr>
              <a:solidFill>
                <a:srgbClr val="A83D73"/>
              </a:solidFill>
            </c:spPr>
            <c:extLst>
              <c:ext xmlns:c16="http://schemas.microsoft.com/office/drawing/2014/chart" uri="{C3380CC4-5D6E-409C-BE32-E72D297353CC}">
                <c16:uniqueId val="{00000005-8E42-4C9A-B89E-FB7BEA2D253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E42-4C9A-B89E-FB7BEA2D253B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8E42-4C9A-B89E-FB7BEA2D2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Kasvanut</c:v>
                </c:pt>
                <c:pt idx="1">
                  <c:v>Pysynyt samana</c:v>
                </c:pt>
                <c:pt idx="2">
                  <c:v>Vähentynyt</c:v>
                </c:pt>
                <c:pt idx="3">
                  <c:v>En osaa sanoa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40</c:v>
                </c:pt>
                <c:pt idx="1">
                  <c:v>42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42-4C9A-B89E-FB7BEA2D2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</c:plotArea>
    <c:legend>
      <c:legendPos val="b"/>
      <c:layout>
        <c:manualLayout>
          <c:xMode val="edge"/>
          <c:yMode val="edge"/>
          <c:x val="9.9128917135004824E-2"/>
          <c:y val="0.93122138635081397"/>
          <c:w val="0.81554003313278667"/>
          <c:h val="6.5174414842715037E-2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2070833934509"/>
          <c:y val="0.11023995450195648"/>
          <c:w val="0.60237244485546559"/>
          <c:h val="0.7867287724042105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Kaikki vastaajat, N=1000</c:v>
                </c:pt>
              </c:strCache>
            </c:strRef>
          </c:tx>
          <c:dPt>
            <c:idx val="0"/>
            <c:bubble3D val="0"/>
            <c:spPr>
              <a:solidFill>
                <a:srgbClr val="00C1D5"/>
              </a:solidFill>
            </c:spPr>
            <c:extLst>
              <c:ext xmlns:c16="http://schemas.microsoft.com/office/drawing/2014/chart" uri="{C3380CC4-5D6E-409C-BE32-E72D297353CC}">
                <c16:uniqueId val="{00000001-E0C7-4584-BF4A-26A5B6557377}"/>
              </c:ext>
            </c:extLst>
          </c:dPt>
          <c:dPt>
            <c:idx val="1"/>
            <c:bubble3D val="0"/>
            <c:spPr>
              <a:solidFill>
                <a:srgbClr val="EADA23"/>
              </a:solidFill>
            </c:spPr>
            <c:extLst>
              <c:ext xmlns:c16="http://schemas.microsoft.com/office/drawing/2014/chart" uri="{C3380CC4-5D6E-409C-BE32-E72D297353CC}">
                <c16:uniqueId val="{00000003-E0C7-4584-BF4A-26A5B6557377}"/>
              </c:ext>
            </c:extLst>
          </c:dPt>
          <c:dPt>
            <c:idx val="2"/>
            <c:bubble3D val="0"/>
            <c:spPr>
              <a:solidFill>
                <a:srgbClr val="A83D73"/>
              </a:solidFill>
            </c:spPr>
            <c:extLst>
              <c:ext xmlns:c16="http://schemas.microsoft.com/office/drawing/2014/chart" uri="{C3380CC4-5D6E-409C-BE32-E72D297353CC}">
                <c16:uniqueId val="{00000005-E0C7-4584-BF4A-26A5B6557377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0C7-4584-BF4A-26A5B6557377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E0C7-4584-BF4A-26A5B65573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Kasvanut</c:v>
                </c:pt>
                <c:pt idx="1">
                  <c:v>Pysynyt samana</c:v>
                </c:pt>
                <c:pt idx="2">
                  <c:v>Vähentynyt</c:v>
                </c:pt>
                <c:pt idx="3">
                  <c:v>En osaa sanoa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28</c:v>
                </c:pt>
                <c:pt idx="1">
                  <c:v>46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C7-4584-BF4A-26A5B6557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</c:plotArea>
    <c:legend>
      <c:legendPos val="b"/>
      <c:layout>
        <c:manualLayout>
          <c:xMode val="edge"/>
          <c:yMode val="edge"/>
          <c:x val="0.10740776795228602"/>
          <c:y val="0.93122138635081397"/>
          <c:w val="0.80726118231550548"/>
          <c:h val="6.5174414842715037E-2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170635934602"/>
          <c:y val="0.10756232872195229"/>
          <c:w val="0.4264846555396164"/>
          <c:h val="0.708361164173852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Erittäin tärkeä</c:v>
                </c:pt>
              </c:strCache>
            </c:strRef>
          </c:tx>
          <c:spPr>
            <a:solidFill>
              <a:srgbClr val="00C1D5"/>
            </a:solidFill>
            <a:ln w="25571"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732-48D8-896F-85B107CDD90D}"/>
                </c:ext>
              </c:extLst>
            </c:dLbl>
            <c:dLbl>
              <c:idx val="3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32-48D8-896F-85B107CDD90D}"/>
                </c:ext>
              </c:extLst>
            </c:dLbl>
            <c:dLbl>
              <c:idx val="5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732-48D8-896F-85B107CDD90D}"/>
                </c:ext>
              </c:extLst>
            </c:dLbl>
            <c:dLbl>
              <c:idx val="6"/>
              <c:spPr>
                <a:noFill/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32-48D8-896F-85B107CDD90D}"/>
                </c:ext>
              </c:extLst>
            </c:dLbl>
            <c:dLbl>
              <c:idx val="7"/>
              <c:spPr>
                <a:noFill/>
                <a:ln w="1270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732-48D8-896F-85B107CDD90D}"/>
                </c:ext>
              </c:extLst>
            </c:dLbl>
            <c:spPr>
              <a:noFill/>
              <a:ln w="2557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</c:v>
                </c:pt>
                <c:pt idx="2">
                  <c:v>6</c:v>
                </c:pt>
                <c:pt idx="3">
                  <c:v>4</c:v>
                </c:pt>
                <c:pt idx="6">
                  <c:v>6</c:v>
                </c:pt>
                <c:pt idx="7">
                  <c:v>4</c:v>
                </c:pt>
                <c:pt idx="12">
                  <c:v>6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9-43BC-A93A-3439C6B59F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Melko tärkeä</c:v>
                </c:pt>
              </c:strCache>
            </c:strRef>
          </c:tx>
          <c:spPr>
            <a:solidFill>
              <a:srgbClr val="003D4C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19</c:v>
                </c:pt>
                <c:pt idx="2">
                  <c:v>26</c:v>
                </c:pt>
                <c:pt idx="3">
                  <c:v>12</c:v>
                </c:pt>
                <c:pt idx="4">
                  <c:v>18</c:v>
                </c:pt>
                <c:pt idx="6">
                  <c:v>26</c:v>
                </c:pt>
                <c:pt idx="7">
                  <c:v>19</c:v>
                </c:pt>
                <c:pt idx="8">
                  <c:v>17</c:v>
                </c:pt>
                <c:pt idx="9">
                  <c:v>7</c:v>
                </c:pt>
                <c:pt idx="11">
                  <c:v>12</c:v>
                </c:pt>
                <c:pt idx="12">
                  <c:v>18</c:v>
                </c:pt>
                <c:pt idx="13">
                  <c:v>16</c:v>
                </c:pt>
                <c:pt idx="14">
                  <c:v>41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32-48D8-896F-85B107CDD90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Ei kovinkaan tärkeä</c:v>
                </c:pt>
              </c:strCache>
            </c:strRef>
          </c:tx>
          <c:spPr>
            <a:solidFill>
              <a:srgbClr val="EADA2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0">
                  <c:v>54</c:v>
                </c:pt>
                <c:pt idx="2">
                  <c:v>42</c:v>
                </c:pt>
                <c:pt idx="3">
                  <c:v>70</c:v>
                </c:pt>
                <c:pt idx="4">
                  <c:v>50</c:v>
                </c:pt>
                <c:pt idx="6">
                  <c:v>42</c:v>
                </c:pt>
                <c:pt idx="7">
                  <c:v>60</c:v>
                </c:pt>
                <c:pt idx="8">
                  <c:v>66</c:v>
                </c:pt>
                <c:pt idx="9">
                  <c:v>55</c:v>
                </c:pt>
                <c:pt idx="11">
                  <c:v>54</c:v>
                </c:pt>
                <c:pt idx="12">
                  <c:v>47</c:v>
                </c:pt>
                <c:pt idx="13">
                  <c:v>58</c:v>
                </c:pt>
                <c:pt idx="14">
                  <c:v>47</c:v>
                </c:pt>
                <c:pt idx="1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32-48D8-896F-85B107CDD90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Merkityksetön</c:v>
                </c:pt>
              </c:strCache>
            </c:strRef>
          </c:tx>
          <c:spPr>
            <a:solidFill>
              <a:srgbClr val="A83D73"/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  <c:pt idx="0">
                  <c:v>23</c:v>
                </c:pt>
                <c:pt idx="2">
                  <c:v>24</c:v>
                </c:pt>
                <c:pt idx="3">
                  <c:v>12</c:v>
                </c:pt>
                <c:pt idx="4">
                  <c:v>32</c:v>
                </c:pt>
                <c:pt idx="6">
                  <c:v>24</c:v>
                </c:pt>
                <c:pt idx="7">
                  <c:v>15</c:v>
                </c:pt>
                <c:pt idx="8">
                  <c:v>17</c:v>
                </c:pt>
                <c:pt idx="9">
                  <c:v>38</c:v>
                </c:pt>
                <c:pt idx="11">
                  <c:v>30</c:v>
                </c:pt>
                <c:pt idx="12">
                  <c:v>29</c:v>
                </c:pt>
                <c:pt idx="13">
                  <c:v>18</c:v>
                </c:pt>
                <c:pt idx="14">
                  <c:v>12</c:v>
                </c:pt>
                <c:pt idx="1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32-48D8-896F-85B107CDD90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0">
                  <c:v>1</c:v>
                </c:pt>
                <c:pt idx="2">
                  <c:v>2</c:v>
                </c:pt>
                <c:pt idx="3">
                  <c:v>2</c:v>
                </c:pt>
                <c:pt idx="6">
                  <c:v>2</c:v>
                </c:pt>
                <c:pt idx="7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32-48D8-896F-85B107CDD90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dLbl>
              <c:idx val="9"/>
              <c:numFmt formatCode="#,##0.0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732-48D8-896F-85B107CDD90D}"/>
                </c:ext>
              </c:extLst>
            </c:dLbl>
            <c:dLbl>
              <c:idx val="11"/>
              <c:numFmt formatCode="#,##0.0" sourceLinked="0"/>
              <c:spPr>
                <a:ln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fi-FI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732-48D8-896F-85B107CDD9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Kaikki vastaajat, N=150</c:v>
                </c:pt>
                <c:pt idx="1">
                  <c:v>YRITYKSEN HENKILÖKUNNAN MÄÄRÄ</c:v>
                </c:pt>
                <c:pt idx="2">
                  <c:v>Alle 10 henkilöä, n=50</c:v>
                </c:pt>
                <c:pt idx="3">
                  <c:v>10-99 henkilöä, n=50</c:v>
                </c:pt>
                <c:pt idx="4">
                  <c:v>100 henkilöä tai yli, n=50</c:v>
                </c:pt>
                <c:pt idx="5">
                  <c:v>OMA TYÖTEHTÄVÄ, ASEMA</c:v>
                </c:pt>
                <c:pt idx="6">
                  <c:v>Alle 10 henkilön yritys: tj, omistaja, yrittäjä, n=50</c:v>
                </c:pt>
                <c:pt idx="7">
                  <c:v>Yli 10 henkilön yritys: tj, omistaja, yrittäjä, n=47</c:v>
                </c:pt>
                <c:pt idx="8">
                  <c:v>Yli 10 henkilön yritys: Muu ylimpään johtoon kuuluva, n=24</c:v>
                </c:pt>
                <c:pt idx="9">
                  <c:v>Yli 10 henkilön yritys: HR-johto, n=29</c:v>
                </c:pt>
                <c:pt idx="10">
                  <c:v>OMAN TYÖPAIKAN SIJAINTI</c:v>
                </c:pt>
                <c:pt idx="11">
                  <c:v>PK-seutu, n=50</c:v>
                </c:pt>
                <c:pt idx="12">
                  <c:v>Muu Etelä-Suomi, n=17*</c:v>
                </c:pt>
                <c:pt idx="13">
                  <c:v>Länsi-Suomi, n=50</c:v>
                </c:pt>
                <c:pt idx="14">
                  <c:v>Itä-Suomi, n=17*</c:v>
                </c:pt>
                <c:pt idx="15">
                  <c:v>Pohjois-Suomi, n=16*</c:v>
                </c:pt>
              </c:strCache>
            </c:strRef>
          </c:cat>
          <c:val>
            <c:numRef>
              <c:f>Sheet1!$B$7:$Q$7</c:f>
              <c:numCache>
                <c:formatCode>General</c:formatCode>
                <c:ptCount val="16"/>
                <c:pt idx="0">
                  <c:v>2.0299999999999998</c:v>
                </c:pt>
                <c:pt idx="2">
                  <c:v>2.14</c:v>
                </c:pt>
                <c:pt idx="3">
                  <c:v>2.08</c:v>
                </c:pt>
                <c:pt idx="4">
                  <c:v>1.86</c:v>
                </c:pt>
                <c:pt idx="6">
                  <c:v>2.14</c:v>
                </c:pt>
                <c:pt idx="7">
                  <c:v>2.13</c:v>
                </c:pt>
                <c:pt idx="8">
                  <c:v>2</c:v>
                </c:pt>
                <c:pt idx="9">
                  <c:v>1.69</c:v>
                </c:pt>
                <c:pt idx="11">
                  <c:v>1.81</c:v>
                </c:pt>
                <c:pt idx="12">
                  <c:v>2</c:v>
                </c:pt>
                <c:pt idx="13">
                  <c:v>2.14</c:v>
                </c:pt>
                <c:pt idx="14">
                  <c:v>2.29</c:v>
                </c:pt>
                <c:pt idx="15">
                  <c:v>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32-48D8-896F-85B107CDD9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094848"/>
        <c:axId val="50096384"/>
      </c:barChart>
      <c:catAx>
        <c:axId val="50094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096384"/>
        <c:crosses val="autoZero"/>
        <c:auto val="0"/>
        <c:lblAlgn val="ctr"/>
        <c:lblOffset val="100"/>
        <c:noMultiLvlLbl val="0"/>
      </c:catAx>
      <c:valAx>
        <c:axId val="5009638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094848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39740116957652416"/>
          <c:y val="0.8815384029087231"/>
          <c:w val="0.44261434042371495"/>
          <c:h val="8.3081762312337215E-2"/>
        </c:manualLayout>
      </c:layout>
      <c:overlay val="0"/>
      <c:txPr>
        <a:bodyPr/>
        <a:lstStyle/>
        <a:p>
          <a:pPr>
            <a:defRPr sz="9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EF23-FF69-4586-B6FC-13AC891CEB20}" type="datetimeFigureOut">
              <a:rPr lang="fi-FI" smtClean="0"/>
              <a:t>30.5.2018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00450-9867-4DAE-8BD3-CBEF76D478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7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418544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7922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21478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69988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217438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21569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0854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7098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174125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15330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34825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40353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2E6A-8DD9-45AF-955E-6987201615F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658538"/>
            <a:ext cx="601376" cy="433492"/>
          </a:xfrm>
          <a:prstGeom prst="rect">
            <a:avLst/>
          </a:prstGeom>
        </p:spPr>
      </p:pic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68288" y="4890194"/>
            <a:ext cx="3399656" cy="273844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</a:lstStyle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4" name="AutoShape 2" descr="Image result for keva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08176"/>
            <a:ext cx="494357" cy="3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13.wmf"/><Relationship Id="rId4" Type="http://schemas.openxmlformats.org/officeDocument/2006/relationships/package" Target="../embeddings/Microsoft_Excel_Worksheet12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67544" y="1815666"/>
            <a:ext cx="5688632" cy="1260140"/>
          </a:xfrm>
          <a:prstGeom prst="rect">
            <a:avLst/>
          </a:prstGeom>
          <a:solidFill>
            <a:srgbClr val="00C1D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Työnantajien suhtautuminen </a:t>
            </a:r>
          </a:p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30- ja yli 50-vuotiaisiin</a:t>
            </a:r>
          </a:p>
          <a:p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Toukokuu 2018</a:t>
            </a:r>
          </a:p>
        </p:txBody>
      </p:sp>
    </p:spTree>
    <p:extLst>
      <p:ext uri="{BB962C8B-B14F-4D97-AF65-F5344CB8AC3E}">
        <p14:creationId xmlns:p14="http://schemas.microsoft.com/office/powerpoint/2010/main" val="215934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2597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Puuttuva osaaminen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95536" y="707817"/>
            <a:ext cx="3884718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Mitä tai millaista - teille tärkeää - osaamista työntekijöiltä mielestäsi puuttuu?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8313" y="1059582"/>
            <a:ext cx="705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Yrityksen/toimialan tarvitsemaa </a:t>
            </a:r>
            <a:r>
              <a:rPr lang="fi-FI" sz="1200" dirty="0" err="1"/>
              <a:t>erityisosamista</a:t>
            </a:r>
            <a:r>
              <a:rPr lang="fi-FI" sz="1200" dirty="0"/>
              <a:t>/-kokemusta (yritysten </a:t>
            </a:r>
            <a:r>
              <a:rPr lang="fi-FI" sz="1200" dirty="0" err="1"/>
              <a:t>täsmäkoulutettava</a:t>
            </a:r>
            <a:r>
              <a:rPr lang="fi-FI" sz="1200" dirty="0"/>
              <a:t> itse osaajansa)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Työkokemusta yleensä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/>
              <a:t>Digitalisaatioon</a:t>
            </a:r>
            <a:r>
              <a:rPr lang="fi-FI" sz="1200" dirty="0"/>
              <a:t> liittyvää osaamista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Ammattitaitoa yleensä</a:t>
            </a:r>
          </a:p>
        </p:txBody>
      </p:sp>
    </p:spTree>
    <p:extLst>
      <p:ext uri="{BB962C8B-B14F-4D97-AF65-F5344CB8AC3E}">
        <p14:creationId xmlns:p14="http://schemas.microsoft.com/office/powerpoint/2010/main" val="27821935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665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Tulevaisuuden </a:t>
            </a:r>
            <a:r>
              <a:rPr lang="fi-FI" sz="2200" b="1" dirty="0" err="1">
                <a:solidFill>
                  <a:srgbClr val="003D4C"/>
                </a:solidFill>
              </a:rPr>
              <a:t>työhyvinvoinnin</a:t>
            </a:r>
            <a:r>
              <a:rPr lang="fi-FI" sz="2200" b="1" dirty="0">
                <a:solidFill>
                  <a:srgbClr val="003D4C"/>
                </a:solidFill>
              </a:rPr>
              <a:t> ja työterveyden ylläpito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95536" y="707817"/>
            <a:ext cx="5369099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Mitkä ovat tulevaisuudessa tärkeimmät tekijät, jotka ylläpitävät työntekijöiden </a:t>
            </a:r>
            <a:r>
              <a:rPr lang="fi-FI" sz="900" i="1" dirty="0" err="1"/>
              <a:t>työhyvinvointia</a:t>
            </a:r>
            <a:r>
              <a:rPr lang="fi-FI" sz="900" i="1" dirty="0"/>
              <a:t> ja työterveyttä? 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8313" y="1059582"/>
            <a:ext cx="7056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Itsestä huolehtiminen (fyysinen ja henkinen kunto, hyvät/terveet elämäntavat)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Joustavuus (työaika/-paikka, työn ja vapaa-ajan suhde, kuormituksen säätely)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Työn mielekkyys, mahdollisuus vaikuttaa omaan työhön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Motivaatio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Yhteishenki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Viihtyminen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Työympäristö (tilat, laitteet, välineet)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Työterveyshuolto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241508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87876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467544" y="1815666"/>
            <a:ext cx="6192019" cy="972108"/>
          </a:xfrm>
          <a:prstGeom prst="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30- ja yli 50-vuotiaiden </a:t>
            </a:r>
          </a:p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osuus yrityksessä</a:t>
            </a:r>
          </a:p>
        </p:txBody>
      </p:sp>
    </p:spTree>
    <p:extLst>
      <p:ext uri="{BB962C8B-B14F-4D97-AF65-F5344CB8AC3E}">
        <p14:creationId xmlns:p14="http://schemas.microsoft.com/office/powerpoint/2010/main" val="225185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395536" y="267494"/>
            <a:ext cx="7993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Alle 30-vuotiaiden ja yli 50-vuotiaiden osuus koko henkilökunnasta</a:t>
            </a: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88765"/>
              </p:ext>
            </p:extLst>
          </p:nvPr>
        </p:nvGraphicFramePr>
        <p:xfrm>
          <a:off x="0" y="725653"/>
          <a:ext cx="4608004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kehys 12"/>
          <p:cNvSpPr txBox="1"/>
          <p:nvPr/>
        </p:nvSpPr>
        <p:spPr>
          <a:xfrm>
            <a:off x="4211960" y="4338000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79512" y="4299942"/>
            <a:ext cx="18714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700" i="1" dirty="0"/>
              <a:t>  *) N-luku on pieni, tulos vain suuntaa antava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20302"/>
              </p:ext>
            </p:extLst>
          </p:nvPr>
        </p:nvGraphicFramePr>
        <p:xfrm>
          <a:off x="4284476" y="727200"/>
          <a:ext cx="4608004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kstikehys 12"/>
          <p:cNvSpPr txBox="1"/>
          <p:nvPr/>
        </p:nvSpPr>
        <p:spPr>
          <a:xfrm>
            <a:off x="8496436" y="4341600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63988" y="4302000"/>
            <a:ext cx="18714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700" i="1" dirty="0"/>
              <a:t>  *) N-luku on pieni, tulos vain suuntaa antava</a:t>
            </a:r>
          </a:p>
        </p:txBody>
      </p:sp>
      <p:grpSp>
        <p:nvGrpSpPr>
          <p:cNvPr id="6" name="Ryhmä 5"/>
          <p:cNvGrpSpPr/>
          <p:nvPr/>
        </p:nvGrpSpPr>
        <p:grpSpPr>
          <a:xfrm>
            <a:off x="2123728" y="771550"/>
            <a:ext cx="1584176" cy="655586"/>
            <a:chOff x="2123728" y="771550"/>
            <a:chExt cx="1584176" cy="655586"/>
          </a:xfrm>
        </p:grpSpPr>
        <p:grpSp>
          <p:nvGrpSpPr>
            <p:cNvPr id="3" name="Ryhmä 2"/>
            <p:cNvGrpSpPr/>
            <p:nvPr/>
          </p:nvGrpSpPr>
          <p:grpSpPr>
            <a:xfrm>
              <a:off x="2850796" y="771550"/>
              <a:ext cx="857108" cy="655586"/>
              <a:chOff x="2497638" y="771550"/>
              <a:chExt cx="857108" cy="655586"/>
            </a:xfrm>
          </p:grpSpPr>
          <p:pic>
            <p:nvPicPr>
              <p:cNvPr id="13" name="Picture 2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5923" y="771550"/>
                <a:ext cx="518823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497638" y="771550"/>
                <a:ext cx="418178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Pyöristetty suorakulmio 3"/>
            <p:cNvSpPr/>
            <p:nvPr/>
          </p:nvSpPr>
          <p:spPr>
            <a:xfrm>
              <a:off x="2123728" y="843558"/>
              <a:ext cx="648072" cy="504775"/>
            </a:xfrm>
            <a:prstGeom prst="roundRect">
              <a:avLst/>
            </a:prstGeom>
            <a:solidFill>
              <a:srgbClr val="00C1D5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 30v.</a:t>
              </a: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6444208" y="815450"/>
            <a:ext cx="1512168" cy="627892"/>
            <a:chOff x="6444208" y="815450"/>
            <a:chExt cx="1512168" cy="627892"/>
          </a:xfrm>
        </p:grpSpPr>
        <p:sp>
          <p:nvSpPr>
            <p:cNvPr id="25" name="Pyöristetty suorakulmio 24"/>
            <p:cNvSpPr/>
            <p:nvPr/>
          </p:nvSpPr>
          <p:spPr>
            <a:xfrm>
              <a:off x="6444208" y="843558"/>
              <a:ext cx="648072" cy="504775"/>
            </a:xfrm>
            <a:prstGeom prst="roundRect">
              <a:avLst/>
            </a:prstGeom>
            <a:solidFill>
              <a:srgbClr val="A83D73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Yli 50v.</a:t>
              </a:r>
            </a:p>
          </p:txBody>
        </p:sp>
        <p:grpSp>
          <p:nvGrpSpPr>
            <p:cNvPr id="5" name="Ryhmä 4"/>
            <p:cNvGrpSpPr/>
            <p:nvPr/>
          </p:nvGrpSpPr>
          <p:grpSpPr>
            <a:xfrm>
              <a:off x="7197949" y="815450"/>
              <a:ext cx="758427" cy="627892"/>
              <a:chOff x="7908226" y="815450"/>
              <a:chExt cx="758427" cy="627892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226" y="843558"/>
                <a:ext cx="300147" cy="59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815450"/>
                <a:ext cx="350237" cy="60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965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2482884685"/>
              </p:ext>
            </p:extLst>
          </p:nvPr>
        </p:nvGraphicFramePr>
        <p:xfrm>
          <a:off x="5916" y="1064207"/>
          <a:ext cx="4602088" cy="35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1763688" y="2643758"/>
            <a:ext cx="108012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1050" b="1" dirty="0">
                <a:solidFill>
                  <a:srgbClr val="003D4C"/>
                </a:solidFill>
                <a:latin typeface="+mj-lt"/>
              </a:rPr>
              <a:t>Kaikki vastaajat, N=150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8336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Alle 30-vuotiaiden ja yli 50-vuotiaiden osuuden muutos viime vuosina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grpSp>
        <p:nvGrpSpPr>
          <p:cNvPr id="13" name="Ryhmä 12"/>
          <p:cNvGrpSpPr/>
          <p:nvPr/>
        </p:nvGrpSpPr>
        <p:grpSpPr>
          <a:xfrm>
            <a:off x="251520" y="843558"/>
            <a:ext cx="1584176" cy="655586"/>
            <a:chOff x="2123728" y="771550"/>
            <a:chExt cx="1584176" cy="655586"/>
          </a:xfrm>
        </p:grpSpPr>
        <p:grpSp>
          <p:nvGrpSpPr>
            <p:cNvPr id="16" name="Ryhmä 15"/>
            <p:cNvGrpSpPr/>
            <p:nvPr/>
          </p:nvGrpSpPr>
          <p:grpSpPr>
            <a:xfrm>
              <a:off x="2850796" y="771550"/>
              <a:ext cx="857108" cy="655586"/>
              <a:chOff x="2497638" y="771550"/>
              <a:chExt cx="857108" cy="655586"/>
            </a:xfrm>
          </p:grpSpPr>
          <p:pic>
            <p:nvPicPr>
              <p:cNvPr id="18" name="Picture 2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5923" y="771550"/>
                <a:ext cx="518823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497638" y="771550"/>
                <a:ext cx="418178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Pyöristetty suorakulmio 16"/>
            <p:cNvSpPr/>
            <p:nvPr/>
          </p:nvSpPr>
          <p:spPr>
            <a:xfrm>
              <a:off x="2123728" y="843558"/>
              <a:ext cx="648072" cy="504775"/>
            </a:xfrm>
            <a:prstGeom prst="roundRect">
              <a:avLst/>
            </a:prstGeom>
            <a:solidFill>
              <a:srgbClr val="00C1D5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 30v.</a:t>
              </a: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4716016" y="887458"/>
            <a:ext cx="1512168" cy="627892"/>
            <a:chOff x="6444208" y="815450"/>
            <a:chExt cx="1512168" cy="627892"/>
          </a:xfrm>
        </p:grpSpPr>
        <p:sp>
          <p:nvSpPr>
            <p:cNvPr id="21" name="Pyöristetty suorakulmio 20"/>
            <p:cNvSpPr/>
            <p:nvPr/>
          </p:nvSpPr>
          <p:spPr>
            <a:xfrm>
              <a:off x="6444208" y="843558"/>
              <a:ext cx="648072" cy="504775"/>
            </a:xfrm>
            <a:prstGeom prst="roundRect">
              <a:avLst/>
            </a:prstGeom>
            <a:solidFill>
              <a:srgbClr val="A83D73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Yli 50v.</a:t>
              </a:r>
            </a:p>
          </p:txBody>
        </p:sp>
        <p:grpSp>
          <p:nvGrpSpPr>
            <p:cNvPr id="22" name="Ryhmä 21"/>
            <p:cNvGrpSpPr/>
            <p:nvPr/>
          </p:nvGrpSpPr>
          <p:grpSpPr>
            <a:xfrm>
              <a:off x="7197949" y="815450"/>
              <a:ext cx="758427" cy="627892"/>
              <a:chOff x="7908226" y="815450"/>
              <a:chExt cx="758427" cy="627892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226" y="843558"/>
                <a:ext cx="300147" cy="59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815450"/>
                <a:ext cx="350237" cy="60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5" name="Kaavio 24"/>
          <p:cNvGraphicFramePr/>
          <p:nvPr>
            <p:extLst>
              <p:ext uri="{D42A27DB-BD31-4B8C-83A1-F6EECF244321}">
                <p14:modId xmlns:p14="http://schemas.microsoft.com/office/powerpoint/2010/main" val="384138652"/>
              </p:ext>
            </p:extLst>
          </p:nvPr>
        </p:nvGraphicFramePr>
        <p:xfrm>
          <a:off x="4427984" y="1059582"/>
          <a:ext cx="4602088" cy="35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kstikehys 12"/>
          <p:cNvSpPr txBox="1"/>
          <p:nvPr/>
        </p:nvSpPr>
        <p:spPr>
          <a:xfrm>
            <a:off x="6185756" y="2639133"/>
            <a:ext cx="108012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1050" b="1" dirty="0">
                <a:solidFill>
                  <a:srgbClr val="003D4C"/>
                </a:solidFill>
                <a:latin typeface="+mj-lt"/>
              </a:rPr>
              <a:t>Kaikki vastaajat, N=150</a:t>
            </a:r>
          </a:p>
        </p:txBody>
      </p:sp>
    </p:spTree>
    <p:extLst>
      <p:ext uri="{BB962C8B-B14F-4D97-AF65-F5344CB8AC3E}">
        <p14:creationId xmlns:p14="http://schemas.microsoft.com/office/powerpoint/2010/main" val="239162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2123698329"/>
              </p:ext>
            </p:extLst>
          </p:nvPr>
        </p:nvGraphicFramePr>
        <p:xfrm>
          <a:off x="5916" y="1064207"/>
          <a:ext cx="4602088" cy="35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1763688" y="2643758"/>
            <a:ext cx="108012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1100" b="1" noProof="1">
                <a:solidFill>
                  <a:srgbClr val="C00000"/>
                </a:solidFill>
                <a:latin typeface="+mj-lt"/>
              </a:rPr>
              <a:t>PK-seutu, </a:t>
            </a:r>
          </a:p>
          <a:p>
            <a:pPr algn="ctr"/>
            <a:r>
              <a:rPr lang="fi-FI" sz="1100" b="1" noProof="1">
                <a:solidFill>
                  <a:srgbClr val="C00000"/>
                </a:solidFill>
                <a:latin typeface="+mj-lt"/>
              </a:rPr>
              <a:t>n=50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8336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Alle 30-vuotiaiden ja yli 50-vuotiaiden osuuden muutos viime vuosina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grpSp>
        <p:nvGrpSpPr>
          <p:cNvPr id="13" name="Ryhmä 12"/>
          <p:cNvGrpSpPr/>
          <p:nvPr/>
        </p:nvGrpSpPr>
        <p:grpSpPr>
          <a:xfrm>
            <a:off x="251520" y="843558"/>
            <a:ext cx="1584176" cy="655586"/>
            <a:chOff x="2123728" y="771550"/>
            <a:chExt cx="1584176" cy="655586"/>
          </a:xfrm>
        </p:grpSpPr>
        <p:grpSp>
          <p:nvGrpSpPr>
            <p:cNvPr id="16" name="Ryhmä 15"/>
            <p:cNvGrpSpPr/>
            <p:nvPr/>
          </p:nvGrpSpPr>
          <p:grpSpPr>
            <a:xfrm>
              <a:off x="2850796" y="771550"/>
              <a:ext cx="857108" cy="655586"/>
              <a:chOff x="2497638" y="771550"/>
              <a:chExt cx="857108" cy="655586"/>
            </a:xfrm>
          </p:grpSpPr>
          <p:pic>
            <p:nvPicPr>
              <p:cNvPr id="18" name="Picture 2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5923" y="771550"/>
                <a:ext cx="518823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497638" y="771550"/>
                <a:ext cx="418178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Pyöristetty suorakulmio 16"/>
            <p:cNvSpPr/>
            <p:nvPr/>
          </p:nvSpPr>
          <p:spPr>
            <a:xfrm>
              <a:off x="2123728" y="843558"/>
              <a:ext cx="648072" cy="504775"/>
            </a:xfrm>
            <a:prstGeom prst="roundRect">
              <a:avLst/>
            </a:prstGeom>
            <a:solidFill>
              <a:srgbClr val="00C1D5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 30v.</a:t>
              </a: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4716016" y="887458"/>
            <a:ext cx="1512168" cy="627892"/>
            <a:chOff x="6444208" y="815450"/>
            <a:chExt cx="1512168" cy="627892"/>
          </a:xfrm>
        </p:grpSpPr>
        <p:sp>
          <p:nvSpPr>
            <p:cNvPr id="21" name="Pyöristetty suorakulmio 20"/>
            <p:cNvSpPr/>
            <p:nvPr/>
          </p:nvSpPr>
          <p:spPr>
            <a:xfrm>
              <a:off x="6444208" y="843558"/>
              <a:ext cx="648072" cy="504775"/>
            </a:xfrm>
            <a:prstGeom prst="roundRect">
              <a:avLst/>
            </a:prstGeom>
            <a:solidFill>
              <a:srgbClr val="A83D73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Yli 50v.</a:t>
              </a:r>
            </a:p>
          </p:txBody>
        </p:sp>
        <p:grpSp>
          <p:nvGrpSpPr>
            <p:cNvPr id="22" name="Ryhmä 21"/>
            <p:cNvGrpSpPr/>
            <p:nvPr/>
          </p:nvGrpSpPr>
          <p:grpSpPr>
            <a:xfrm>
              <a:off x="7197949" y="815450"/>
              <a:ext cx="758427" cy="627892"/>
              <a:chOff x="7908226" y="815450"/>
              <a:chExt cx="758427" cy="627892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226" y="843558"/>
                <a:ext cx="300147" cy="59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815450"/>
                <a:ext cx="350237" cy="60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5" name="Kaavio 24"/>
          <p:cNvGraphicFramePr/>
          <p:nvPr>
            <p:extLst>
              <p:ext uri="{D42A27DB-BD31-4B8C-83A1-F6EECF244321}">
                <p14:modId xmlns:p14="http://schemas.microsoft.com/office/powerpoint/2010/main" val="2905550473"/>
              </p:ext>
            </p:extLst>
          </p:nvPr>
        </p:nvGraphicFramePr>
        <p:xfrm>
          <a:off x="4427984" y="1059582"/>
          <a:ext cx="4602088" cy="35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kstikehys 12"/>
          <p:cNvSpPr txBox="1"/>
          <p:nvPr/>
        </p:nvSpPr>
        <p:spPr>
          <a:xfrm>
            <a:off x="6185756" y="2639133"/>
            <a:ext cx="108012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1100" b="1" noProof="1">
                <a:solidFill>
                  <a:srgbClr val="C00000"/>
                </a:solidFill>
                <a:latin typeface="+mj-lt"/>
              </a:rPr>
              <a:t>PK-seutu, </a:t>
            </a:r>
          </a:p>
          <a:p>
            <a:pPr algn="ctr"/>
            <a:r>
              <a:rPr lang="fi-FI" sz="1100" b="1" noProof="1">
                <a:solidFill>
                  <a:srgbClr val="C00000"/>
                </a:solidFill>
                <a:latin typeface="+mj-lt"/>
              </a:rPr>
              <a:t>n=50</a:t>
            </a:r>
          </a:p>
        </p:txBody>
      </p:sp>
    </p:spTree>
    <p:extLst>
      <p:ext uri="{BB962C8B-B14F-4D97-AF65-F5344CB8AC3E}">
        <p14:creationId xmlns:p14="http://schemas.microsoft.com/office/powerpoint/2010/main" val="373284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8362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Miksi alle 30-vuotiaiden työntekijöiden osuus kasvanut tai vähentynyt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68313" y="1059582"/>
            <a:ext cx="395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Miksi alle 30-vuotiaiden työntekijöiden osuus henkilökunnastanne on </a:t>
            </a:r>
            <a:r>
              <a:rPr lang="fi-FI" sz="1200" i="1" u="sng" dirty="0"/>
              <a:t>kasvanut</a:t>
            </a:r>
            <a:r>
              <a:rPr lang="fi-FI" sz="1200" i="1" dirty="0"/>
              <a:t>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Palkattu nuoria, vanhempia jäänyt eläkkeelle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Nuorille sopivia/kiinnostavia tehtäviä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Nuorista helpompi kouluttaa/kasvattaa uusia osaajia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7380312" y="699542"/>
            <a:ext cx="1584176" cy="655586"/>
            <a:chOff x="2123728" y="771550"/>
            <a:chExt cx="1584176" cy="655586"/>
          </a:xfrm>
        </p:grpSpPr>
        <p:grpSp>
          <p:nvGrpSpPr>
            <p:cNvPr id="16" name="Ryhmä 15"/>
            <p:cNvGrpSpPr/>
            <p:nvPr/>
          </p:nvGrpSpPr>
          <p:grpSpPr>
            <a:xfrm>
              <a:off x="2850796" y="771550"/>
              <a:ext cx="857108" cy="655586"/>
              <a:chOff x="2497638" y="771550"/>
              <a:chExt cx="857108" cy="655586"/>
            </a:xfrm>
          </p:grpSpPr>
          <p:pic>
            <p:nvPicPr>
              <p:cNvPr id="18" name="Picture 29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5923" y="771550"/>
                <a:ext cx="518823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497638" y="771550"/>
                <a:ext cx="418178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Pyöristetty suorakulmio 16"/>
            <p:cNvSpPr/>
            <p:nvPr/>
          </p:nvSpPr>
          <p:spPr>
            <a:xfrm>
              <a:off x="2123728" y="843558"/>
              <a:ext cx="648072" cy="504775"/>
            </a:xfrm>
            <a:prstGeom prst="roundRect">
              <a:avLst/>
            </a:prstGeom>
            <a:solidFill>
              <a:srgbClr val="00C1D5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 30v.</a:t>
              </a:r>
            </a:p>
          </p:txBody>
        </p:sp>
      </p:grpSp>
      <p:sp>
        <p:nvSpPr>
          <p:cNvPr id="20" name="Tekstiruutu 19"/>
          <p:cNvSpPr txBox="1"/>
          <p:nvPr/>
        </p:nvSpPr>
        <p:spPr>
          <a:xfrm>
            <a:off x="4429199" y="1059582"/>
            <a:ext cx="395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Miksi alle 30-vuotiaiden työntekijöiden </a:t>
            </a:r>
          </a:p>
          <a:p>
            <a:r>
              <a:rPr lang="fi-FI" sz="1200" i="1" dirty="0"/>
              <a:t>osuus henkilökunnastanne on </a:t>
            </a:r>
            <a:r>
              <a:rPr lang="fi-FI" sz="1200" i="1" u="sng" dirty="0"/>
              <a:t>vähentynyt</a:t>
            </a:r>
            <a:r>
              <a:rPr lang="fi-FI" sz="1200" i="1" dirty="0"/>
              <a:t>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Nykyinen henkilökunta ikääntynyt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Ei vaihtuvuutta/rekrytointeja</a:t>
            </a:r>
          </a:p>
        </p:txBody>
      </p:sp>
    </p:spTree>
    <p:extLst>
      <p:ext uri="{BB962C8B-B14F-4D97-AF65-F5344CB8AC3E}">
        <p14:creationId xmlns:p14="http://schemas.microsoft.com/office/powerpoint/2010/main" val="9925290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8362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Miksi yli 50-vuotiaiden työntekijöiden osuus kasvanut tai vähentynyt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68313" y="1059582"/>
            <a:ext cx="395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Miksi yli 50-vuotiaiden työntekijöiden osuus henkilökunnastanne on </a:t>
            </a:r>
            <a:r>
              <a:rPr lang="fi-FI" sz="1200" i="1" u="sng" dirty="0"/>
              <a:t>kasvanut</a:t>
            </a:r>
            <a:r>
              <a:rPr lang="fi-FI" sz="1200" i="1" dirty="0"/>
              <a:t>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Pieni vaihtuvuus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Väki vanhenee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Nuoria vaikea saada, yritys/ala ei kiinnosta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4429199" y="1059582"/>
            <a:ext cx="395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Miksi yli 50-vuotiaiden työntekijöiden </a:t>
            </a:r>
          </a:p>
          <a:p>
            <a:r>
              <a:rPr lang="fi-FI" sz="1200" i="1" dirty="0"/>
              <a:t>osuus henkilökunnastanne on </a:t>
            </a:r>
            <a:r>
              <a:rPr lang="fi-FI" sz="1200" i="1" u="sng" dirty="0"/>
              <a:t>vähentynyt</a:t>
            </a:r>
            <a:r>
              <a:rPr lang="fi-FI" sz="1200" i="1" dirty="0"/>
              <a:t>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Rekrytoitu nuorempia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Eläköityminen</a:t>
            </a:r>
          </a:p>
        </p:txBody>
      </p:sp>
      <p:grpSp>
        <p:nvGrpSpPr>
          <p:cNvPr id="25" name="Ryhmä 24"/>
          <p:cNvGrpSpPr/>
          <p:nvPr/>
        </p:nvGrpSpPr>
        <p:grpSpPr>
          <a:xfrm>
            <a:off x="7380312" y="738000"/>
            <a:ext cx="1512168" cy="627892"/>
            <a:chOff x="6444208" y="815450"/>
            <a:chExt cx="1512168" cy="627892"/>
          </a:xfrm>
        </p:grpSpPr>
        <p:sp>
          <p:nvSpPr>
            <p:cNvPr id="26" name="Pyöristetty suorakulmio 25"/>
            <p:cNvSpPr/>
            <p:nvPr/>
          </p:nvSpPr>
          <p:spPr>
            <a:xfrm>
              <a:off x="6444208" y="843558"/>
              <a:ext cx="648072" cy="504775"/>
            </a:xfrm>
            <a:prstGeom prst="roundRect">
              <a:avLst/>
            </a:prstGeom>
            <a:solidFill>
              <a:srgbClr val="A83D73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Yli 50v.</a:t>
              </a:r>
            </a:p>
          </p:txBody>
        </p:sp>
        <p:grpSp>
          <p:nvGrpSpPr>
            <p:cNvPr id="27" name="Ryhmä 26"/>
            <p:cNvGrpSpPr/>
            <p:nvPr/>
          </p:nvGrpSpPr>
          <p:grpSpPr>
            <a:xfrm>
              <a:off x="7197949" y="815450"/>
              <a:ext cx="758427" cy="627892"/>
              <a:chOff x="7908226" y="815450"/>
              <a:chExt cx="758427" cy="627892"/>
            </a:xfrm>
          </p:grpSpPr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226" y="843558"/>
                <a:ext cx="300147" cy="59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815450"/>
                <a:ext cx="350237" cy="60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835876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/>
          <p:cNvGrpSpPr/>
          <p:nvPr/>
        </p:nvGrpSpPr>
        <p:grpSpPr>
          <a:xfrm>
            <a:off x="7380312" y="699542"/>
            <a:ext cx="1584176" cy="655586"/>
            <a:chOff x="2123728" y="771550"/>
            <a:chExt cx="1584176" cy="655586"/>
          </a:xfrm>
        </p:grpSpPr>
        <p:grpSp>
          <p:nvGrpSpPr>
            <p:cNvPr id="25" name="Ryhmä 24"/>
            <p:cNvGrpSpPr/>
            <p:nvPr/>
          </p:nvGrpSpPr>
          <p:grpSpPr>
            <a:xfrm>
              <a:off x="2850796" y="771550"/>
              <a:ext cx="857108" cy="655586"/>
              <a:chOff x="2497638" y="771550"/>
              <a:chExt cx="857108" cy="655586"/>
            </a:xfrm>
          </p:grpSpPr>
          <p:pic>
            <p:nvPicPr>
              <p:cNvPr id="27" name="Picture 29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35923" y="771550"/>
                <a:ext cx="518823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497638" y="771550"/>
                <a:ext cx="418178" cy="65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Pyöristetty suorakulmio 25"/>
            <p:cNvSpPr/>
            <p:nvPr/>
          </p:nvSpPr>
          <p:spPr>
            <a:xfrm>
              <a:off x="2123728" y="843558"/>
              <a:ext cx="648072" cy="504775"/>
            </a:xfrm>
            <a:prstGeom prst="roundRect">
              <a:avLst/>
            </a:prstGeom>
            <a:solidFill>
              <a:srgbClr val="00C1D5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 30v.</a:t>
              </a:r>
            </a:p>
          </p:txBody>
        </p:sp>
      </p:grpSp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95536" y="267494"/>
            <a:ext cx="68259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Alle 30-vuotiaiden työntekijöiden hyvät ja huonot puolet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68313" y="1059582"/>
            <a:ext cx="3959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Mitä </a:t>
            </a:r>
            <a:r>
              <a:rPr lang="fi-FI" sz="1200" i="1" u="sng" dirty="0"/>
              <a:t>hyviä puolia tai vahvuuksia</a:t>
            </a:r>
            <a:r>
              <a:rPr lang="fi-FI" sz="1200" i="1" dirty="0"/>
              <a:t> alle 30-vuotiailla työntekijöillä yleensä on?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Innostus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Energisyys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Oppimiskyky ja –halu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Teknologia- ja digiosaaminen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Työhalut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Jaksaminen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Terveys, kunto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Joustavuus, sopeutumiskyky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Ennakkoluulottomuus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4429199" y="1059582"/>
            <a:ext cx="3959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Mitä </a:t>
            </a:r>
            <a:r>
              <a:rPr lang="fi-FI" sz="1200" i="1" u="sng" dirty="0"/>
              <a:t>huonoja puolia tai heikkouksia</a:t>
            </a:r>
            <a:r>
              <a:rPr lang="fi-FI" sz="1200" i="1" dirty="0"/>
              <a:t> </a:t>
            </a:r>
          </a:p>
          <a:p>
            <a:r>
              <a:rPr lang="fi-FI" sz="1200" i="1" dirty="0"/>
              <a:t>alle 30-vuotiailla työntekijöillä yleensä on?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Kokemuksen puute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Ammattitaidon puute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Lyhytjänteisyys, kärsimättömyys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Heikompi keskittymiskyky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/>
              <a:t>Sitoutumattomuus</a:t>
            </a: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Heikompi vastuuntunto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Heikompi työmotivaatio/-moraali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Ylioptimistinen käsitys omista kyvyistä ja etenemismahdollisuuksista</a:t>
            </a:r>
          </a:p>
        </p:txBody>
      </p:sp>
    </p:spTree>
    <p:extLst>
      <p:ext uri="{BB962C8B-B14F-4D97-AF65-F5344CB8AC3E}">
        <p14:creationId xmlns:p14="http://schemas.microsoft.com/office/powerpoint/2010/main" val="19467792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grpSp>
        <p:nvGrpSpPr>
          <p:cNvPr id="11" name="Ryhmä 10"/>
          <p:cNvGrpSpPr/>
          <p:nvPr/>
        </p:nvGrpSpPr>
        <p:grpSpPr>
          <a:xfrm>
            <a:off x="7380312" y="738000"/>
            <a:ext cx="1512168" cy="627892"/>
            <a:chOff x="6444208" y="815450"/>
            <a:chExt cx="1512168" cy="627892"/>
          </a:xfrm>
        </p:grpSpPr>
        <p:sp>
          <p:nvSpPr>
            <p:cNvPr id="12" name="Pyöristetty suorakulmio 11"/>
            <p:cNvSpPr/>
            <p:nvPr/>
          </p:nvSpPr>
          <p:spPr>
            <a:xfrm>
              <a:off x="6444208" y="843558"/>
              <a:ext cx="648072" cy="504775"/>
            </a:xfrm>
            <a:prstGeom prst="roundRect">
              <a:avLst/>
            </a:prstGeom>
            <a:solidFill>
              <a:srgbClr val="A83D73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Yli 50v.</a:t>
              </a:r>
            </a:p>
          </p:txBody>
        </p:sp>
        <p:grpSp>
          <p:nvGrpSpPr>
            <p:cNvPr id="13" name="Ryhmä 12"/>
            <p:cNvGrpSpPr/>
            <p:nvPr/>
          </p:nvGrpSpPr>
          <p:grpSpPr>
            <a:xfrm>
              <a:off x="7197949" y="815450"/>
              <a:ext cx="758427" cy="627892"/>
              <a:chOff x="7908226" y="815450"/>
              <a:chExt cx="758427" cy="627892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8226" y="843558"/>
                <a:ext cx="300147" cy="59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815450"/>
                <a:ext cx="350237" cy="604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Tekstiruutu 15"/>
          <p:cNvSpPr txBox="1"/>
          <p:nvPr/>
        </p:nvSpPr>
        <p:spPr>
          <a:xfrm>
            <a:off x="468313" y="1059582"/>
            <a:ext cx="3959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Mitä </a:t>
            </a:r>
            <a:r>
              <a:rPr lang="fi-FI" sz="1200" i="1" u="sng" dirty="0"/>
              <a:t>hyviä puolia tai vahvuuksia</a:t>
            </a:r>
            <a:r>
              <a:rPr lang="fi-FI" sz="1200" i="1" dirty="0"/>
              <a:t> yli 50-vuotiailla työntekijöillä yleensä on?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Kokemus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Näkemys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Ammattitaito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Sitoutuminen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Vastuuntunto ja –kanto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Luotettavuus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Realismi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Rauhallisuus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Pitkäjänteisyys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429199" y="1059582"/>
            <a:ext cx="395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Mitä </a:t>
            </a:r>
            <a:r>
              <a:rPr lang="fi-FI" sz="1200" i="1" u="sng" dirty="0"/>
              <a:t>huonoja puolia tai heikkouksia</a:t>
            </a:r>
            <a:r>
              <a:rPr lang="fi-FI" sz="1200" i="1" dirty="0"/>
              <a:t> </a:t>
            </a:r>
          </a:p>
          <a:p>
            <a:r>
              <a:rPr lang="fi-FI" sz="1200" i="1" dirty="0"/>
              <a:t>yli 50-vuotiailla työntekijöillä yleensä on?</a:t>
            </a:r>
          </a:p>
          <a:p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Jaksaminen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Terveysongelmat, sairaudet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Uuden oppiminen vaikeaa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Muutosvastaisuus, urautuminen vanhaan, kaavoihin kangistuminen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Tietoteknisten/digitaitojen puute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Vanhentunut/ei ajan tasalla oleva koulutus/osaaminen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395536" y="267494"/>
            <a:ext cx="6644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Yli 50-vuotiaiden työntekijöiden hyvät ja huonot puolet</a:t>
            </a:r>
          </a:p>
        </p:txBody>
      </p:sp>
    </p:spTree>
    <p:extLst>
      <p:ext uri="{BB962C8B-B14F-4D97-AF65-F5344CB8AC3E}">
        <p14:creationId xmlns:p14="http://schemas.microsoft.com/office/powerpoint/2010/main" val="32830325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uora yhdysviiva 3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/>
          <p:cNvSpPr txBox="1"/>
          <p:nvPr/>
        </p:nvSpPr>
        <p:spPr>
          <a:xfrm>
            <a:off x="395536" y="267494"/>
            <a:ext cx="2453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Tutkimuksen tiedot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913516"/>
            <a:ext cx="8496944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3900"/>
            <a:r>
              <a:rPr lang="fi-FI" sz="1100" dirty="0">
                <a:solidFill>
                  <a:srgbClr val="000000"/>
                </a:solidFill>
              </a:rPr>
              <a:t>Tämän tutkimuksen on tehnyt </a:t>
            </a:r>
            <a:r>
              <a:rPr lang="fi-FI" sz="1100" dirty="0" err="1">
                <a:solidFill>
                  <a:srgbClr val="000000"/>
                </a:solidFill>
              </a:rPr>
              <a:t>IROResearch</a:t>
            </a:r>
            <a:r>
              <a:rPr lang="fi-FI" sz="1100" dirty="0">
                <a:solidFill>
                  <a:srgbClr val="000000"/>
                </a:solidFill>
              </a:rPr>
              <a:t> Oy toukokuussa 2018 </a:t>
            </a:r>
            <a:r>
              <a:rPr lang="fi-FI" sz="1100" dirty="0" err="1">
                <a:solidFill>
                  <a:srgbClr val="000000"/>
                </a:solidFill>
              </a:rPr>
              <a:t>Kevan</a:t>
            </a:r>
            <a:r>
              <a:rPr lang="fi-FI" sz="1100" dirty="0">
                <a:solidFill>
                  <a:srgbClr val="000000"/>
                </a:solidFill>
              </a:rPr>
              <a:t> toimeksiannosta. Tavoitteena oli selvittää työnantajien suhtautumista alle 30- sekä yli 50-vuotiaisiin työntekijöihin ja sitä, mitä asioita työnantajat kokevat heidän vahvuuksiksi sekä heikkouksiksi. Tutkimuksessa selvitettiin myös yleisesti työelämässä pärjäämisen keinoja nyt ja tulevaisuudessa.</a:t>
            </a:r>
          </a:p>
          <a:p>
            <a:pPr defTabSz="723900"/>
            <a:endParaRPr lang="fi-FI" sz="1100" dirty="0">
              <a:solidFill>
                <a:srgbClr val="000000"/>
              </a:solidFill>
            </a:endParaRPr>
          </a:p>
          <a:p>
            <a:pPr defTabSz="723900"/>
            <a:r>
              <a:rPr lang="fi-FI" sz="1100" dirty="0">
                <a:solidFill>
                  <a:srgbClr val="000000"/>
                </a:solidFill>
              </a:rPr>
              <a:t>Tutkimuksen kohderyhmänä olivat </a:t>
            </a:r>
            <a:r>
              <a:rPr lang="fi-FI" sz="1100" dirty="0"/>
              <a:t>ylimmän johdon, liiketoiminta-johdon ja </a:t>
            </a:r>
            <a:r>
              <a:rPr lang="fi-FI" sz="1100" dirty="0" err="1"/>
              <a:t>HR-johdon</a:t>
            </a:r>
            <a:r>
              <a:rPr lang="fi-FI" sz="1100" dirty="0"/>
              <a:t> tehtävissä toimivat henkilöt, jotka päättävät työntekijöiden rekrytoinneista.</a:t>
            </a:r>
            <a:endParaRPr lang="fi-FI" sz="1100" dirty="0">
              <a:solidFill>
                <a:srgbClr val="000000"/>
              </a:solidFill>
            </a:endParaRPr>
          </a:p>
          <a:p>
            <a:pPr defTabSz="723900"/>
            <a:endParaRPr lang="fi-FI" sz="1100" dirty="0">
              <a:solidFill>
                <a:srgbClr val="000000"/>
              </a:solidFill>
            </a:endParaRPr>
          </a:p>
          <a:p>
            <a:pPr defTabSz="723900"/>
            <a:r>
              <a:rPr lang="fi-FI" sz="1100" dirty="0">
                <a:solidFill>
                  <a:srgbClr val="000000"/>
                </a:solidFill>
              </a:rPr>
              <a:t>Tutkimuksen tiedot kerättiin tietokoneohjatuin puhelinhaastatteluin (CATI) 2. - 9.5.2018 välisenä aikana.</a:t>
            </a:r>
          </a:p>
          <a:p>
            <a:pPr defTabSz="723900"/>
            <a:r>
              <a:rPr lang="fi-FI" sz="1100" dirty="0">
                <a:solidFill>
                  <a:srgbClr val="000000"/>
                </a:solidFill>
              </a:rPr>
              <a:t>Vastaajien määrä yhteensä 150 kpl.</a:t>
            </a:r>
          </a:p>
          <a:p>
            <a:pPr defTabSz="723900"/>
            <a:endParaRPr lang="fi-FI" sz="1100" dirty="0">
              <a:solidFill>
                <a:srgbClr val="000000"/>
              </a:solidFill>
            </a:endParaRPr>
          </a:p>
          <a:p>
            <a:pPr defTabSz="723900"/>
            <a:r>
              <a:rPr lang="fi-FI" sz="1100" dirty="0">
                <a:solidFill>
                  <a:srgbClr val="000000"/>
                </a:solidFill>
              </a:rPr>
              <a:t>Vastaajat oli kiintiöity yrityksen/organisaation henkilökunnan määrän mukaan seuraavasti:</a:t>
            </a:r>
          </a:p>
          <a:p>
            <a:pPr defTabSz="723900"/>
            <a:endParaRPr lang="fi-FI" sz="1100" dirty="0">
              <a:solidFill>
                <a:srgbClr val="000000"/>
              </a:solidFill>
            </a:endParaRPr>
          </a:p>
          <a:p>
            <a:pPr lvl="1" defTabSz="723900"/>
            <a:r>
              <a:rPr lang="fi-FI" sz="1100" b="1" dirty="0"/>
              <a:t>33 %	Alle 10 henkilöä </a:t>
            </a:r>
            <a:r>
              <a:rPr lang="fi-FI" sz="800" dirty="0"/>
              <a:t>(vastaajana toimitusjohtaja, omistaja, yrittäjä)</a:t>
            </a:r>
          </a:p>
          <a:p>
            <a:pPr lvl="1" defTabSz="723900"/>
            <a:r>
              <a:rPr lang="fi-FI" sz="1100" b="1" dirty="0"/>
              <a:t>33 %	10-99 henkilöä</a:t>
            </a:r>
            <a:r>
              <a:rPr lang="fi-FI" sz="1100" dirty="0"/>
              <a:t> </a:t>
            </a:r>
            <a:r>
              <a:rPr lang="fi-FI" sz="800" dirty="0"/>
              <a:t>(vastaajana toimitusjohtaja, omistaja, yrittäjä, henkilöstöjohtaja, -päällikkö, rekrytoinneista päättävä ylimpään johtoon kuuluva)</a:t>
            </a:r>
          </a:p>
          <a:p>
            <a:pPr lvl="1" defTabSz="723900"/>
            <a:r>
              <a:rPr lang="fi-FI" sz="1100" b="1" dirty="0">
                <a:solidFill>
                  <a:prstClr val="black"/>
                </a:solidFill>
              </a:rPr>
              <a:t>33 %	100 henkilöä tai enemmän </a:t>
            </a:r>
            <a:r>
              <a:rPr lang="fi-FI" sz="800" dirty="0">
                <a:solidFill>
                  <a:prstClr val="black"/>
                </a:solidFill>
              </a:rPr>
              <a:t>(vastaajana toimitusjohtaja, omistaja, yrittäjä, henkilöstöjohtaja, -päällikkö, rekrytoinneista päättävä ylimpään johtoon kuuluva)</a:t>
            </a:r>
          </a:p>
          <a:p>
            <a:pPr lvl="1"/>
            <a:endParaRPr lang="fi-FI" sz="1200" dirty="0"/>
          </a:p>
          <a:p>
            <a:pPr defTabSz="723900"/>
            <a:endParaRPr lang="fi-FI" sz="900" dirty="0">
              <a:solidFill>
                <a:srgbClr val="000000"/>
              </a:solidFill>
            </a:endParaRPr>
          </a:p>
          <a:p>
            <a:pPr defTabSz="723900"/>
            <a:endParaRPr lang="fi-FI" sz="900" dirty="0">
              <a:solidFill>
                <a:srgbClr val="000000"/>
              </a:solidFill>
            </a:endParaRPr>
          </a:p>
          <a:p>
            <a:pPr defTabSz="723900"/>
            <a:endParaRPr lang="fi-FI" sz="900" dirty="0">
              <a:solidFill>
                <a:srgbClr val="000000"/>
              </a:solidFill>
            </a:endParaRPr>
          </a:p>
          <a:p>
            <a:pPr defTabSz="723900"/>
            <a:r>
              <a:rPr lang="fi-FI" sz="700" dirty="0">
                <a:solidFill>
                  <a:srgbClr val="000000"/>
                </a:solidFill>
              </a:rPr>
              <a:t>Tutkimuksen kenttätyö on </a:t>
            </a:r>
            <a:r>
              <a:rPr lang="fi-FI" sz="700" dirty="0" err="1">
                <a:solidFill>
                  <a:srgbClr val="000000"/>
                </a:solidFill>
              </a:rPr>
              <a:t>validoitu</a:t>
            </a:r>
            <a:r>
              <a:rPr lang="fi-FI" sz="700" dirty="0">
                <a:solidFill>
                  <a:srgbClr val="000000"/>
                </a:solidFill>
              </a:rPr>
              <a:t>. Tutkimukseen valikoituneille henkilöille soitetaan haastattelun jälkeen uudestaan ja tarkistetaan haastattelun toteutuminen sekä taustatietojen ja annettujen vastusten oikeellisuus. Haastatteluotoksesta 5 % </a:t>
            </a:r>
            <a:r>
              <a:rPr lang="fi-FI" sz="700" dirty="0" err="1">
                <a:solidFill>
                  <a:srgbClr val="000000"/>
                </a:solidFill>
              </a:rPr>
              <a:t>validoidaan</a:t>
            </a:r>
            <a:r>
              <a:rPr lang="fi-FI" sz="700" dirty="0">
                <a:solidFill>
                  <a:srgbClr val="000000"/>
                </a:solidFill>
              </a:rPr>
              <a:t> takaisinsoitoin.</a:t>
            </a:r>
          </a:p>
          <a:p>
            <a:pPr defTabSz="723900"/>
            <a:endParaRPr lang="fi-FI" sz="700" dirty="0">
              <a:solidFill>
                <a:srgbClr val="000000"/>
              </a:solidFill>
            </a:endParaRPr>
          </a:p>
          <a:p>
            <a:pPr defTabSz="723900"/>
            <a:endParaRPr lang="fi-FI" sz="700" dirty="0">
              <a:solidFill>
                <a:srgbClr val="000000"/>
              </a:solidFill>
            </a:endParaRPr>
          </a:p>
          <a:p>
            <a:pPr defTabSz="723900"/>
            <a:r>
              <a:rPr lang="fi-FI" sz="7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SFS-ISO 20252:2012 sertifioitu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217168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67544" y="1815666"/>
            <a:ext cx="6192019" cy="972108"/>
          </a:xfrm>
          <a:prstGeom prst="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Iän merkitys rekrytoinnissa</a:t>
            </a:r>
          </a:p>
        </p:txBody>
      </p:sp>
    </p:spTree>
    <p:extLst>
      <p:ext uri="{BB962C8B-B14F-4D97-AF65-F5344CB8AC3E}">
        <p14:creationId xmlns:p14="http://schemas.microsoft.com/office/powerpoint/2010/main" val="19023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64538"/>
              </p:ext>
            </p:extLst>
          </p:nvPr>
        </p:nvGraphicFramePr>
        <p:xfrm>
          <a:off x="0" y="725653"/>
          <a:ext cx="8946486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7596336" y="4351698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6487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Työntekijän iän merkitys rekrytointipäätöstä tehdessä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5536" y="707817"/>
            <a:ext cx="3399007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Kuinka tärkeä tekijä työntekijän ikä on rekrytointipäätöstä tehtäessä?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394573" y="988154"/>
            <a:ext cx="599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800" b="1" i="1" noProof="1"/>
              <a:t>Keskiarvo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763688" y="4299942"/>
            <a:ext cx="18714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700" i="1" dirty="0"/>
              <a:t>  *) N-luku on pieni, tulos vain suuntaa antava</a:t>
            </a:r>
          </a:p>
        </p:txBody>
      </p:sp>
    </p:spTree>
    <p:extLst>
      <p:ext uri="{BB962C8B-B14F-4D97-AF65-F5344CB8AC3E}">
        <p14:creationId xmlns:p14="http://schemas.microsoft.com/office/powerpoint/2010/main" val="359038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07597"/>
              </p:ext>
            </p:extLst>
          </p:nvPr>
        </p:nvGraphicFramePr>
        <p:xfrm>
          <a:off x="0" y="725653"/>
          <a:ext cx="8946486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7596336" y="4351698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5460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Minkä ikäisenä työntekijä on parhaimmillaan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5536" y="707817"/>
            <a:ext cx="2805896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Minkä ikäisenä työntekijä mielestäsi on parhaimmillaan?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121075" y="2571750"/>
            <a:ext cx="2483373" cy="400110"/>
          </a:xfrm>
          <a:prstGeom prst="rect">
            <a:avLst/>
          </a:prstGeom>
          <a:solidFill>
            <a:srgbClr val="A83D73"/>
          </a:solidFill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1000" b="1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Keskimäärin työntekijä on parhaimmillaan </a:t>
            </a:r>
          </a:p>
          <a:p>
            <a:pPr algn="ctr"/>
            <a:r>
              <a:rPr lang="fi-FI" sz="1000" b="1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39-vuotiaana.</a:t>
            </a:r>
          </a:p>
        </p:txBody>
      </p:sp>
      <p:pic>
        <p:nvPicPr>
          <p:cNvPr id="11" name="Picture 3" descr="C:\Users\Sanna\AppData\Local\Microsoft\Windows\Temporary Internet Files\Content.IE5\KZBI88Z4\diamond-312696_64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0" y="915988"/>
            <a:ext cx="878170" cy="6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652839" y="4069110"/>
            <a:ext cx="18714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900" i="1" dirty="0">
                <a:solidFill>
                  <a:schemeClr val="bg1">
                    <a:lumMod val="50000"/>
                  </a:schemeClr>
                </a:solidFill>
              </a:rPr>
              <a:t>Ei osaa sanoa 13 %</a:t>
            </a:r>
          </a:p>
        </p:txBody>
      </p:sp>
    </p:spTree>
    <p:extLst>
      <p:ext uri="{BB962C8B-B14F-4D97-AF65-F5344CB8AC3E}">
        <p14:creationId xmlns:p14="http://schemas.microsoft.com/office/powerpoint/2010/main" val="28828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14894"/>
              </p:ext>
            </p:extLst>
          </p:nvPr>
        </p:nvGraphicFramePr>
        <p:xfrm>
          <a:off x="4211960" y="725653"/>
          <a:ext cx="4734526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8296809" y="4357043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395536" y="1059582"/>
            <a:ext cx="3036793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i="1" dirty="0"/>
              <a:t>Kuinka hyvät mahdollisuudet alle 30-vuotiailla </a:t>
            </a:r>
          </a:p>
          <a:p>
            <a:r>
              <a:rPr lang="fi-FI" sz="1200" i="1" dirty="0"/>
              <a:t>työntekijöillä on saada työtä?</a:t>
            </a:r>
          </a:p>
          <a:p>
            <a:endParaRPr lang="fi-FI" sz="1200" i="1" dirty="0"/>
          </a:p>
          <a:p>
            <a:r>
              <a:rPr lang="fi-FI" sz="1200" i="1" dirty="0"/>
              <a:t>Kuinka hyvät mahdollisuudet yli 50-vuotiailla </a:t>
            </a:r>
          </a:p>
          <a:p>
            <a:r>
              <a:rPr lang="fi-FI" sz="1200" i="1" dirty="0"/>
              <a:t>työntekijöillä on saada työtä?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8076612" y="1132170"/>
            <a:ext cx="599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800" b="1" i="1" noProof="1"/>
              <a:t>Keskiarvo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148064" y="1152000"/>
            <a:ext cx="18714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i-FI" altLang="fi-FI" sz="700" i="1" dirty="0"/>
              <a:t>Kaikki vastaajat, N=150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95536" y="267494"/>
            <a:ext cx="6694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Alle 30- ja yli 50-vuotiaiden mahdollisuudet saada työtä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11"/>
            <a:ext cx="3045272" cy="1440160"/>
          </a:xfrm>
          <a:prstGeom prst="rect">
            <a:avLst/>
          </a:prstGeom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01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yöristetty suorakulmio 7"/>
          <p:cNvSpPr/>
          <p:nvPr/>
        </p:nvSpPr>
        <p:spPr>
          <a:xfrm>
            <a:off x="4518552" y="1220509"/>
            <a:ext cx="1565616" cy="1188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2681790" y="1221600"/>
            <a:ext cx="1565616" cy="1188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008" y="107950"/>
            <a:ext cx="8892480" cy="9937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600">
                <a:solidFill>
                  <a:schemeClr val="bg1"/>
                </a:solidFill>
                <a:latin typeface="+mn-lt"/>
              </a:rPr>
              <a:t>Taulukot</a:t>
            </a:r>
            <a:br>
              <a:rPr lang="fi-FI" sz="2600">
                <a:solidFill>
                  <a:schemeClr val="bg1"/>
                </a:solidFill>
                <a:latin typeface="+mn-lt"/>
              </a:rPr>
            </a:br>
            <a:r>
              <a:rPr lang="fi-FI" sz="1500">
                <a:solidFill>
                  <a:schemeClr val="bg1"/>
                </a:solidFill>
                <a:latin typeface="+mn-lt"/>
              </a:rPr>
              <a:t>Taulukoissa lisää yksityiskohtaista segmenttitarkastelua</a:t>
            </a:r>
            <a:endParaRPr lang="fi-FI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kstin paikkamerkki 3"/>
          <p:cNvSpPr txBox="1">
            <a:spLocks/>
          </p:cNvSpPr>
          <p:nvPr/>
        </p:nvSpPr>
        <p:spPr>
          <a:xfrm>
            <a:off x="873340" y="2787650"/>
            <a:ext cx="7615237" cy="11334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buFont typeface="Arial"/>
              <a:buNone/>
            </a:pPr>
            <a:r>
              <a:rPr lang="fi-FI" sz="900" b="1" u="sng" dirty="0">
                <a:solidFill>
                  <a:srgbClr val="000000"/>
                </a:solidFill>
                <a:ea typeface="Verdana" pitchFamily="34" charset="0"/>
                <a:cs typeface="Arial" panose="020B0604020202020204" pitchFamily="34" charset="0"/>
              </a:rPr>
              <a:t>Taulukoiden lukuohje</a:t>
            </a:r>
          </a:p>
          <a:p>
            <a:pPr marL="133350" indent="-133350">
              <a:buFontTx/>
              <a:buChar char="–"/>
            </a:pPr>
            <a:endParaRPr lang="fi-FI" sz="900" dirty="0">
              <a:solidFill>
                <a:srgbClr val="000000"/>
              </a:solidFill>
              <a:ea typeface="Verdana" pitchFamily="34" charset="0"/>
              <a:cs typeface="Arial" panose="020B0604020202020204" pitchFamily="34" charset="0"/>
            </a:endParaRPr>
          </a:p>
          <a:p>
            <a:r>
              <a:rPr lang="fi-FI" sz="900" dirty="0">
                <a:ea typeface="Verdana" pitchFamily="34" charset="0"/>
                <a:cs typeface="Arial" panose="020B0604020202020204" pitchFamily="34" charset="0"/>
              </a:rPr>
              <a:t>Taulukoissa sinisellä tekstillä on väritetty ne rivit, jotka kertovat vastaajien lukumäärän. </a:t>
            </a:r>
          </a:p>
          <a:p>
            <a:endParaRPr lang="fi-FI" sz="900" dirty="0">
              <a:ea typeface="Verdana" pitchFamily="34" charset="0"/>
              <a:cs typeface="Arial" panose="020B0604020202020204" pitchFamily="34" charset="0"/>
            </a:endParaRPr>
          </a:p>
          <a:p>
            <a:r>
              <a:rPr lang="fi-FI" sz="900" dirty="0">
                <a:ea typeface="Verdana" pitchFamily="34" charset="0"/>
                <a:cs typeface="Arial" panose="020B0604020202020204" pitchFamily="34" charset="0"/>
              </a:rPr>
              <a:t>Kun jokin prosenttiluku on taulukossa </a:t>
            </a:r>
            <a:r>
              <a:rPr lang="fi-FI" sz="900" u="sng" dirty="0">
                <a:ea typeface="Verdana" pitchFamily="34" charset="0"/>
                <a:cs typeface="Arial" panose="020B0604020202020204" pitchFamily="34" charset="0"/>
              </a:rPr>
              <a:t>kirkkaan vihreällä tai pinkillä alustalla</a:t>
            </a:r>
            <a:r>
              <a:rPr lang="fi-FI" sz="900" dirty="0">
                <a:ea typeface="Verdana" pitchFamily="34" charset="0"/>
                <a:cs typeface="Arial" panose="020B0604020202020204" pitchFamily="34" charset="0"/>
              </a:rPr>
              <a:t>, tarkoittaa se sitä, että kyseinen tulos eroaa merkitsevästi vastaavasta kokonaistuloksesta 99 %:n luottamustasolla, eli se voisi olla sattumasta johtuva vain yhdessä tapauksessa sadasta. Vihreällä merkityt eroavat merkitsevästi ylöspäin ja pinkillä merkityt alaspäin.</a:t>
            </a:r>
          </a:p>
          <a:p>
            <a:endParaRPr lang="fi-FI" sz="900" dirty="0">
              <a:ea typeface="Verdana" pitchFamily="34" charset="0"/>
              <a:cs typeface="Arial" panose="020B0604020202020204" pitchFamily="34" charset="0"/>
            </a:endParaRPr>
          </a:p>
          <a:p>
            <a:r>
              <a:rPr lang="fi-FI" sz="900" dirty="0">
                <a:ea typeface="Verdana" pitchFamily="34" charset="0"/>
                <a:cs typeface="Arial" panose="020B0604020202020204" pitchFamily="34" charset="0"/>
              </a:rPr>
              <a:t>Kun luku on taulukossa </a:t>
            </a:r>
            <a:r>
              <a:rPr lang="fi-FI" sz="900" u="sng" dirty="0">
                <a:ea typeface="Verdana" pitchFamily="34" charset="0"/>
                <a:cs typeface="Arial" panose="020B0604020202020204" pitchFamily="34" charset="0"/>
              </a:rPr>
              <a:t>vaalealla vihreällä tai pinkillä alustalla</a:t>
            </a:r>
            <a:r>
              <a:rPr lang="fi-FI" sz="900" dirty="0">
                <a:ea typeface="Verdana" pitchFamily="34" charset="0"/>
                <a:cs typeface="Arial" panose="020B0604020202020204" pitchFamily="34" charset="0"/>
              </a:rPr>
              <a:t>, on ero merkitsevä 95 %:n tasolla.</a:t>
            </a:r>
          </a:p>
          <a:p>
            <a:pPr marL="92073" indent="0">
              <a:buFont typeface="Arial"/>
              <a:buNone/>
            </a:pPr>
            <a:endParaRPr lang="fi-FI" sz="900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C95F2AE-B464-4157-82EB-DEDE8B4D5CFE}"/>
              </a:ext>
            </a:extLst>
          </p:cNvPr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318BA05-4BF1-43E2-ACAA-99377C78F7E6}"/>
              </a:ext>
            </a:extLst>
          </p:cNvPr>
          <p:cNvSpPr txBox="1"/>
          <p:nvPr/>
        </p:nvSpPr>
        <p:spPr>
          <a:xfrm>
            <a:off x="395536" y="267494"/>
            <a:ext cx="3875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Taulukot ja avoimet kommentit</a:t>
            </a:r>
          </a:p>
        </p:txBody>
      </p:sp>
      <p:graphicFrame>
        <p:nvGraphicFramePr>
          <p:cNvPr id="21" name="Kaavio 20">
            <a:extLst>
              <a:ext uri="{FF2B5EF4-FFF2-40B4-BE49-F238E27FC236}">
                <a16:creationId xmlns:a16="http://schemas.microsoft.com/office/drawing/2014/main" id="{763DB349-C0E4-4EC1-A96C-64D8FAAF1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77574"/>
              </p:ext>
            </p:extLst>
          </p:nvPr>
        </p:nvGraphicFramePr>
        <p:xfrm>
          <a:off x="0" y="771550"/>
          <a:ext cx="1327868" cy="87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35235"/>
              </p:ext>
            </p:extLst>
          </p:nvPr>
        </p:nvGraphicFramePr>
        <p:xfrm>
          <a:off x="3007398" y="14916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Laskentataulukko" showAsIcon="1" r:id="rId4" imgW="914400" imgH="771480" progId="Excel.Sheet.12">
                  <p:embed/>
                </p:oleObj>
              </mc:Choice>
              <mc:Fallback>
                <p:oleObj name="Laskentataulukko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7398" y="14916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382631"/>
              </p:ext>
            </p:extLst>
          </p:nvPr>
        </p:nvGraphicFramePr>
        <p:xfrm>
          <a:off x="4881736" y="14916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siakirja" showAsIcon="1" r:id="rId6" imgW="914400" imgH="771480" progId="Word.Document.12">
                  <p:embed/>
                </p:oleObj>
              </mc:Choice>
              <mc:Fallback>
                <p:oleObj name="Asiakirja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1736" y="14916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63425"/>
              </p:ext>
            </p:extLst>
          </p:nvPr>
        </p:nvGraphicFramePr>
        <p:xfrm>
          <a:off x="6118069" y="969886"/>
          <a:ext cx="2758153" cy="28079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96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075">
                <a:tc gridSpan="2">
                  <a:txBody>
                    <a:bodyPr/>
                    <a:lstStyle/>
                    <a:p>
                      <a:pPr marL="0" marR="0" indent="0" algn="l" defTabSz="779252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Oma työtehtävä, asema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6000" marR="6649" marT="4987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endParaRPr lang="fi-FI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6649" marR="6649" marT="4987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29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Yrityksessä</a:t>
                      </a:r>
                      <a:r>
                        <a:rPr lang="fi-FI" sz="900" b="0" i="1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alle 10 henkilöä, n=50</a:t>
                      </a:r>
                      <a:endParaRPr lang="fi-FI" sz="9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8792" marT="7144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fi-FI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7144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Toimitusjohtaja, omistaja,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yrittäjä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Jokin muu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29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Yrityksessä</a:t>
                      </a:r>
                      <a:r>
                        <a:rPr lang="fi-FI" sz="900" b="0" i="1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10+ henkilöä, n=100</a:t>
                      </a:r>
                      <a:endParaRPr lang="fi-FI" sz="9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8792" marT="7144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Toimitusjohtaja, omistaja,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yrittäjä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47 %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Muu ylimpään johtoon kuuluva johtaja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24 %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Henkilöstöjohtaja,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-päällikkö (</a:t>
                      </a:r>
                      <a:r>
                        <a:rPr lang="fi-FI" sz="900" u="none" strike="noStrike" baseline="0" dirty="0" err="1">
                          <a:latin typeface="Calibri" panose="020F0502020204030204" pitchFamily="34" charset="0"/>
                        </a:rPr>
                        <a:t>HR-johto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)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29 %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Jokin muu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06126"/>
              </p:ext>
            </p:extLst>
          </p:nvPr>
        </p:nvGraphicFramePr>
        <p:xfrm>
          <a:off x="341878" y="969886"/>
          <a:ext cx="2758154" cy="28079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96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857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Yrityksen/organisaation</a:t>
                      </a:r>
                      <a:r>
                        <a:rPr lang="fi-FI" sz="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henkilökunnan määrä</a:t>
                      </a:r>
                      <a:endParaRPr lang="fi-FI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6000" marR="6649" marT="4987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fi-FI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6649" marR="6649" marT="4987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9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Alle 10 henkilöä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6649" marT="49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  <a:endParaRPr lang="fi-FI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9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10-99 henkilöä</a:t>
                      </a:r>
                    </a:p>
                  </a:txBody>
                  <a:tcPr marL="99692" marR="6649" marT="49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8792" marR="8792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49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100 henkilöä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tai enemmän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6649" marT="49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8792" marR="8792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57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Rooli työntekijöiden rekrytointipäätöksissä</a:t>
                      </a:r>
                      <a:endParaRPr lang="fi-FI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3231" marR="6649" marT="4987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8792" marR="8792" marT="7144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Yksin tai yhdessä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lopulliset päätökset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81 %</a:t>
                      </a:r>
                      <a:endParaRPr lang="fi-FI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9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Osallistuu, ei tee lopullisia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päätöksiä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19 %</a:t>
                      </a:r>
                      <a:endParaRPr lang="fi-FI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57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Sektori</a:t>
                      </a:r>
                      <a:endParaRPr lang="fi-FI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6000" marR="6649" marT="4987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8792" marR="8792" marT="7144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9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Yksityisen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sektorin yritys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90 %</a:t>
                      </a:r>
                      <a:endParaRPr lang="fi-FI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9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Julkisen sektorin</a:t>
                      </a:r>
                      <a:r>
                        <a:rPr lang="fi-FI" sz="900" u="none" strike="noStrike" baseline="0" dirty="0">
                          <a:latin typeface="Calibri" panose="020F0502020204030204" pitchFamily="34" charset="0"/>
                        </a:rPr>
                        <a:t> organisaatio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10 %</a:t>
                      </a:r>
                      <a:endParaRPr lang="fi-FI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41166"/>
              </p:ext>
            </p:extLst>
          </p:nvPr>
        </p:nvGraphicFramePr>
        <p:xfrm>
          <a:off x="3237948" y="969886"/>
          <a:ext cx="2758153" cy="28251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96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Yrityksen pääasiallinen</a:t>
                      </a:r>
                      <a:r>
                        <a:rPr lang="fi-FI" sz="900" b="1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toimiala</a:t>
                      </a:r>
                      <a:endParaRPr lang="fi-FI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6000" marR="8747" marT="6560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8792" marR="8792" marT="7144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Teollisuus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30 %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Tukku- ja vähittäiskauppa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Palvelut kuluttajille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22 %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Palvelut yrityksille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25 %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Julkisen sektorin organisaatio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9 %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  <a:latin typeface="Calibri" panose="020F0502020204030204" pitchFamily="34" charset="0"/>
                        </a:rPr>
                        <a:t>Jokin muu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0" marR="7200" marT="72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6 %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fi-FI" sz="9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Työpaikan sijainti</a:t>
                      </a:r>
                    </a:p>
                  </a:txBody>
                  <a:tcPr marL="36000" marR="6649" marT="4987" marB="0" anchor="ctr"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fi-FI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6649" marR="6649" marT="4987" marB="0" anchor="ctr">
                    <a:solidFill>
                      <a:srgbClr val="0F6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Pääkaupunkiseudulla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33 %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Muualla Etelä-Suomessa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11 %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Länsi-Suomessa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33 %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Itä-Suomessa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11 %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28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fi-FI" sz="900" u="none" strike="noStrike" dirty="0">
                          <a:latin typeface="Calibri" panose="020F0502020204030204" pitchFamily="34" charset="0"/>
                        </a:rPr>
                        <a:t>Pohjois-Suomessa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9692" marR="8792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effectLst/>
                          <a:latin typeface="+mn-lt"/>
                        </a:rPr>
                        <a:t>11 %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395536" y="267494"/>
            <a:ext cx="3197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Aineiston rakenne, N=150</a:t>
            </a:r>
          </a:p>
        </p:txBody>
      </p:sp>
      <p:cxnSp>
        <p:nvCxnSpPr>
          <p:cNvPr id="12" name="Suora yhdysviiva 11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384117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67544" y="1815666"/>
            <a:ext cx="5688632" cy="1260140"/>
          </a:xfrm>
          <a:prstGeom prst="rect">
            <a:avLst/>
          </a:prstGeom>
          <a:solidFill>
            <a:srgbClr val="00C1D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Tulokset</a:t>
            </a:r>
          </a:p>
        </p:txBody>
      </p:sp>
    </p:spTree>
    <p:extLst>
      <p:ext uri="{BB962C8B-B14F-4D97-AF65-F5344CB8AC3E}">
        <p14:creationId xmlns:p14="http://schemas.microsoft.com/office/powerpoint/2010/main" val="319126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6329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67544" y="1815666"/>
            <a:ext cx="6192019" cy="972108"/>
          </a:xfrm>
          <a:prstGeom prst="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 ja tulevaisuudessa </a:t>
            </a:r>
          </a:p>
          <a:p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pärjäävä työntekijä</a:t>
            </a:r>
          </a:p>
        </p:txBody>
      </p:sp>
    </p:spTree>
    <p:extLst>
      <p:ext uri="{BB962C8B-B14F-4D97-AF65-F5344CB8AC3E}">
        <p14:creationId xmlns:p14="http://schemas.microsoft.com/office/powerpoint/2010/main" val="335269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2973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Ihanteellinen työntekijä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95536" y="707817"/>
            <a:ext cx="4266233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Millainen olisi ihanteellinen työntekijä, joka pärjäisi työelämässä nyt ja tulevaisuudessa?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pic>
        <p:nvPicPr>
          <p:cNvPr id="4099" name="Picture 3" descr="C:\Users\Sanna\AppData\Local\Microsoft\Windows\Temporary Internet Files\Content.IE5\KZBI88Z4\diamond-312696_64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0" y="915988"/>
            <a:ext cx="878170" cy="6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68313" y="1059582"/>
            <a:ext cx="7056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Oma-aloitteinen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Oppimiskykyinen ja –haluinen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Motivoitunut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Itsenäinen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Vastuullinen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Joustava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Muutoksiin sopeutuva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Aktiivinen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Reipas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”Asenne kohdallaan”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Ammattitaitoinen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Luotettava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Tunnollinen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Ahkera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075965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uora yhdysviiva 2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395536" y="267494"/>
            <a:ext cx="4798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Työelämän muutoksissa auttavat taidot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95536" y="707817"/>
            <a:ext cx="3884718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Mitkä taidot auttavat eniten työntekijää pärjäämään työelämän muutoksissa?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8313" y="1059582"/>
            <a:ext cx="7056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Halu ja kyky oppia 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Halu kehittää itseään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Sosiaaliset taidot (vuorovaikutus- ja kommunikointitaidot)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Joustavuus, valmius muutoksiin, sopeutumiskyky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Positiivinen asenne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Tietotekniikka-/digi-/IT-taidot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Hyvä/riittävä (pohja/perus) koulutus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Hyvä/riittävä kielitaito</a:t>
            </a:r>
          </a:p>
        </p:txBody>
      </p:sp>
    </p:spTree>
    <p:extLst>
      <p:ext uri="{BB962C8B-B14F-4D97-AF65-F5344CB8AC3E}">
        <p14:creationId xmlns:p14="http://schemas.microsoft.com/office/powerpoint/2010/main" val="5787043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67147"/>
              </p:ext>
            </p:extLst>
          </p:nvPr>
        </p:nvGraphicFramePr>
        <p:xfrm>
          <a:off x="0" y="725653"/>
          <a:ext cx="8946486" cy="43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7596336" y="4351698"/>
            <a:ext cx="235631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000" dirty="0">
                <a:latin typeface="+mj-lt"/>
              </a:rPr>
              <a:t>%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6995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Työntekijöiden tarjonnan vastaaminen yrityksen tarpeisiin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5536" y="707817"/>
            <a:ext cx="76036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Suomessa puhutaan paljon työmarkkinoiden </a:t>
            </a:r>
            <a:r>
              <a:rPr lang="fi-FI" sz="900" i="1" dirty="0" err="1"/>
              <a:t>kohtaanto-ongelmasta</a:t>
            </a:r>
            <a:r>
              <a:rPr lang="fi-FI" sz="900" i="1" dirty="0"/>
              <a:t>. Tällä tarkoitetaan sitä, että tarjolla olevat työtehtävät ja työntekijät eivät vastaa toisiaan. </a:t>
            </a:r>
          </a:p>
          <a:p>
            <a:r>
              <a:rPr lang="fi-FI" sz="900" i="1" dirty="0"/>
              <a:t>Kuinka hyvin työmarkkinoilla olevien työntekijöiden tarjonta vastaa yrityksenne tai organisaationne tarpeisiin? 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394573" y="988154"/>
            <a:ext cx="599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800" b="1" i="1" noProof="1"/>
              <a:t>Keskiarvo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763688" y="4299942"/>
            <a:ext cx="18714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700" i="1" dirty="0"/>
              <a:t>  *) N-luku on pieni, tulos vain suuntaa antava</a:t>
            </a:r>
          </a:p>
        </p:txBody>
      </p:sp>
    </p:spTree>
    <p:extLst>
      <p:ext uri="{BB962C8B-B14F-4D97-AF65-F5344CB8AC3E}">
        <p14:creationId xmlns:p14="http://schemas.microsoft.com/office/powerpoint/2010/main" val="266786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2212800120"/>
              </p:ext>
            </p:extLst>
          </p:nvPr>
        </p:nvGraphicFramePr>
        <p:xfrm>
          <a:off x="1511031" y="1058863"/>
          <a:ext cx="7620000" cy="352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2"/>
          <p:cNvSpPr txBox="1"/>
          <p:nvPr/>
        </p:nvSpPr>
        <p:spPr>
          <a:xfrm>
            <a:off x="3275856" y="2643758"/>
            <a:ext cx="108012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1050" b="1" dirty="0">
                <a:latin typeface="+mj-lt"/>
              </a:rPr>
              <a:t>Kaikki vastaajat, N=150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67544" y="681540"/>
            <a:ext cx="8280920" cy="0"/>
          </a:xfrm>
          <a:prstGeom prst="line">
            <a:avLst/>
          </a:prstGeom>
          <a:ln w="28575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395536" y="267494"/>
            <a:ext cx="5886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>
                <a:solidFill>
                  <a:srgbClr val="003D4C"/>
                </a:solidFill>
              </a:rPr>
              <a:t>Puuttuuko työntekijöiltä teille tärkeää osaamista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95536" y="707817"/>
            <a:ext cx="8092600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900" i="1" dirty="0"/>
              <a:t>Puuttuuko työmarkkinoilla olevilta työntekijöiltä sellaista osaamista, joka olisi teidän yrityksellenne/organisaatiollenne tärkeää, jos tai kun palkkaatte uusia työntekijöitä?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KEVA – Työnantajien suhtautuminen alle 30- ja yli 50-vuotiaisiin, toukokuu 2018</a:t>
            </a:r>
          </a:p>
        </p:txBody>
      </p:sp>
    </p:spTree>
    <p:extLst>
      <p:ext uri="{BB962C8B-B14F-4D97-AF65-F5344CB8AC3E}">
        <p14:creationId xmlns:p14="http://schemas.microsoft.com/office/powerpoint/2010/main" val="191903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1281</Words>
  <Application>Microsoft Office PowerPoint</Application>
  <PresentationFormat>Näytössä katseltava esitys (16:9)</PresentationFormat>
  <Paragraphs>276</Paragraphs>
  <Slides>24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Verdana</vt:lpstr>
      <vt:lpstr>Office-teema</vt:lpstr>
      <vt:lpstr>Laskentataulukko</vt:lpstr>
      <vt:lpstr>Asiakirja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Lindén</dc:creator>
  <cp:lastModifiedBy>Kempas Jouni</cp:lastModifiedBy>
  <cp:revision>1161</cp:revision>
  <cp:lastPrinted>2017-11-01T14:41:33Z</cp:lastPrinted>
  <dcterms:created xsi:type="dcterms:W3CDTF">2016-09-27T05:28:18Z</dcterms:created>
  <dcterms:modified xsi:type="dcterms:W3CDTF">2018-05-30T14:57:30Z</dcterms:modified>
</cp:coreProperties>
</file>